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9" r:id="rId2"/>
    <p:sldMasterId id="2147483672" r:id="rId3"/>
    <p:sldMasterId id="2147483685" r:id="rId4"/>
    <p:sldMasterId id="2147483698" r:id="rId5"/>
    <p:sldMasterId id="2147483711" r:id="rId6"/>
    <p:sldMasterId id="2147483724" r:id="rId7"/>
    <p:sldMasterId id="2147483737" r:id="rId8"/>
    <p:sldMasterId id="2147483750" r:id="rId9"/>
    <p:sldMasterId id="2147483763" r:id="rId10"/>
    <p:sldMasterId id="2147483776" r:id="rId11"/>
    <p:sldMasterId id="2147483789" r:id="rId12"/>
    <p:sldMasterId id="2147483802" r:id="rId13"/>
  </p:sldMasterIdLst>
  <p:notesMasterIdLst>
    <p:notesMasterId r:id="rId44"/>
  </p:notesMasterIdLst>
  <p:sldIdLst>
    <p:sldId id="256" r:id="rId14"/>
    <p:sldId id="300" r:id="rId15"/>
    <p:sldId id="265" r:id="rId16"/>
    <p:sldId id="266" r:id="rId17"/>
    <p:sldId id="267" r:id="rId18"/>
    <p:sldId id="297" r:id="rId19"/>
    <p:sldId id="298" r:id="rId20"/>
    <p:sldId id="268" r:id="rId21"/>
    <p:sldId id="273" r:id="rId22"/>
    <p:sldId id="274" r:id="rId23"/>
    <p:sldId id="275" r:id="rId24"/>
    <p:sldId id="276" r:id="rId25"/>
    <p:sldId id="279" r:id="rId26"/>
    <p:sldId id="277" r:id="rId27"/>
    <p:sldId id="278"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82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74C180-5447-4982-8271-F81D6282AD23}" type="datetimeFigureOut">
              <a:rPr lang="fi-FI" smtClean="0"/>
              <a:pPr/>
              <a:t>29.1.2014</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EAA3DC-B5EF-4A57-8F48-49D5E453A0A3}" type="slidenum">
              <a:rPr lang="fi-FI" smtClean="0"/>
              <a:pPr/>
              <a:t>‹#›</a:t>
            </a:fld>
            <a:endParaRPr lang="fi-FI"/>
          </a:p>
        </p:txBody>
      </p:sp>
    </p:spTree>
    <p:extLst>
      <p:ext uri="{BB962C8B-B14F-4D97-AF65-F5344CB8AC3E}">
        <p14:creationId xmlns:p14="http://schemas.microsoft.com/office/powerpoint/2010/main" val="248312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 Centria AMK">
    <p:spTree>
      <p:nvGrpSpPr>
        <p:cNvPr id="1" name=""/>
        <p:cNvGrpSpPr/>
        <p:nvPr/>
      </p:nvGrpSpPr>
      <p:grpSpPr>
        <a:xfrm>
          <a:off x="0" y="0"/>
          <a:ext cx="0" cy="0"/>
          <a:chOff x="0" y="0"/>
          <a:chExt cx="0" cy="0"/>
        </a:xfrm>
      </p:grpSpPr>
      <p:sp>
        <p:nvSpPr>
          <p:cNvPr id="2" name="Otsikko 1"/>
          <p:cNvSpPr>
            <a:spLocks noGrp="1"/>
          </p:cNvSpPr>
          <p:nvPr>
            <p:ph type="ctrTitle"/>
          </p:nvPr>
        </p:nvSpPr>
        <p:spPr>
          <a:xfrm>
            <a:off x="899592" y="2130425"/>
            <a:ext cx="7200800" cy="1586607"/>
          </a:xfrm>
        </p:spPr>
        <p:txBody>
          <a:bodyPr>
            <a:normAutofit/>
          </a:bodyPr>
          <a:lstStyle>
            <a:lvl1pPr>
              <a:defRPr sz="3600">
                <a:latin typeface="Verdana" pitchFamily="34" charset="0"/>
                <a:ea typeface="Verdana" pitchFamily="34" charset="0"/>
                <a:cs typeface="Verdana" pitchFamily="34" charset="0"/>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rgbClr val="000000"/>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smtClean="0"/>
              <a:t>Muokkaa alaotsikon perustyyliä </a:t>
            </a:r>
            <a:r>
              <a:rPr lang="fi-FI" dirty="0" err="1" smtClean="0"/>
              <a:t>napsautt</a:t>
            </a:r>
            <a:r>
              <a:rPr lang="fi-FI" dirty="0" smtClean="0"/>
              <a:t>.</a:t>
            </a:r>
            <a:endParaRPr lang="fi-FI" dirty="0"/>
          </a:p>
        </p:txBody>
      </p:sp>
      <p:sp>
        <p:nvSpPr>
          <p:cNvPr id="5" name="Alatunnisteen paikkamerkki 4"/>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1213930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294194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9782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30303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35020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475760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13770674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26937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438306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682051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332635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236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035990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26290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943632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28540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378335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731682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12852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4138570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990180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51040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5408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283740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14939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511528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944926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69322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678895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056838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930317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188768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3161145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0739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705758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772420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999440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987911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373830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046933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82032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568808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49519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361538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46311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091179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5653626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712621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741642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537037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889776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874242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9929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58371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782034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962964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2829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740290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885102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212509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08315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02965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16596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091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Centria AMK">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Sisällön paikkamerkki 2"/>
          <p:cNvSpPr>
            <a:spLocks noGrp="1"/>
          </p:cNvSpPr>
          <p:nvPr>
            <p:ph idx="1"/>
          </p:nvPr>
        </p:nvSpPr>
        <p:spPr/>
        <p:txBody>
          <a:bodyPr/>
          <a:lstStyle>
            <a:lvl2pPr>
              <a:defRPr sz="1800"/>
            </a:lvl2pPr>
            <a:lvl3pPr>
              <a:defRPr sz="1800"/>
            </a:lvl3pPr>
            <a:lvl4pPr>
              <a:defRPr sz="1800"/>
            </a:lvl4pPr>
            <a:lvl5pPr>
              <a:defRPr sz="1800"/>
            </a:lvl5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5" name="Alatunnisteen paikkamerkki 4"/>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90868955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727691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2927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50362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0876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61415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24726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00345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33444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98280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56786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Centria AMK">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Sisällön paikkamerkki 2"/>
          <p:cNvSpPr>
            <a:spLocks noGrp="1"/>
          </p:cNvSpPr>
          <p:nvPr>
            <p:ph sz="half" idx="1"/>
          </p:nvPr>
        </p:nvSpPr>
        <p:spPr>
          <a:xfrm>
            <a:off x="899592" y="1600201"/>
            <a:ext cx="3596208" cy="4277071"/>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4" name="Sisällön paikkamerkki 3"/>
          <p:cNvSpPr>
            <a:spLocks noGrp="1"/>
          </p:cNvSpPr>
          <p:nvPr>
            <p:ph sz="half" idx="2"/>
          </p:nvPr>
        </p:nvSpPr>
        <p:spPr>
          <a:xfrm>
            <a:off x="4648200" y="1600201"/>
            <a:ext cx="3452192" cy="4277072"/>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6" name="Alatunnisteen paikkamerkki 5"/>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599805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4581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21575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763803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71306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25292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52261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14561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63517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19084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1028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ailu Centria AMK">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Tekstin paikkamerkki 2"/>
          <p:cNvSpPr>
            <a:spLocks noGrp="1"/>
          </p:cNvSpPr>
          <p:nvPr>
            <p:ph type="body" idx="1" hasCustomPrompt="1"/>
          </p:nvPr>
        </p:nvSpPr>
        <p:spPr>
          <a:xfrm>
            <a:off x="899592" y="1628800"/>
            <a:ext cx="3528392" cy="864096"/>
          </a:xfrm>
        </p:spPr>
        <p:txBody>
          <a:bodyPr anchor="b">
            <a:noAutofit/>
          </a:bodyPr>
          <a:lstStyle>
            <a:lvl1pPr marL="0" indent="0">
              <a:buNone/>
              <a:defRPr sz="20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smtClean="0"/>
              <a:t>Muokkaa tekstin perustyyliä napsauttamalla</a:t>
            </a:r>
          </a:p>
        </p:txBody>
      </p:sp>
      <p:sp>
        <p:nvSpPr>
          <p:cNvPr id="4" name="Sisällön paikkamerkki 3"/>
          <p:cNvSpPr>
            <a:spLocks noGrp="1"/>
          </p:cNvSpPr>
          <p:nvPr>
            <p:ph sz="half" idx="2"/>
          </p:nvPr>
        </p:nvSpPr>
        <p:spPr>
          <a:xfrm>
            <a:off x="899592" y="2564904"/>
            <a:ext cx="3528392" cy="3384376"/>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8" name="Alatunnisteen paikkamerkki 7"/>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
        <p:nvSpPr>
          <p:cNvPr id="12" name="Tekstin paikkamerkki 2"/>
          <p:cNvSpPr>
            <a:spLocks noGrp="1"/>
          </p:cNvSpPr>
          <p:nvPr>
            <p:ph type="body" idx="13" hasCustomPrompt="1"/>
          </p:nvPr>
        </p:nvSpPr>
        <p:spPr>
          <a:xfrm>
            <a:off x="4572000" y="1628800"/>
            <a:ext cx="3528392" cy="864096"/>
          </a:xfrm>
        </p:spPr>
        <p:txBody>
          <a:bodyPr anchor="b">
            <a:noAutofit/>
          </a:bodyPr>
          <a:lstStyle>
            <a:lvl1pPr marL="0" indent="0">
              <a:buNone/>
              <a:defRPr sz="20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smtClean="0"/>
              <a:t>Muokkaa tekstin perustyyliä napsauttamalla</a:t>
            </a:r>
          </a:p>
        </p:txBody>
      </p:sp>
      <p:sp>
        <p:nvSpPr>
          <p:cNvPr id="13" name="Sisällön paikkamerkki 3"/>
          <p:cNvSpPr>
            <a:spLocks noGrp="1"/>
          </p:cNvSpPr>
          <p:nvPr>
            <p:ph sz="half" idx="14"/>
          </p:nvPr>
        </p:nvSpPr>
        <p:spPr>
          <a:xfrm>
            <a:off x="4572000" y="2564904"/>
            <a:ext cx="3528392" cy="3384376"/>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Tree>
    <p:extLst>
      <p:ext uri="{BB962C8B-B14F-4D97-AF65-F5344CB8AC3E}">
        <p14:creationId xmlns:p14="http://schemas.microsoft.com/office/powerpoint/2010/main" val="38754233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26866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07281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43330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65126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669695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5773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34085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56783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44250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8693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Vain otsikko Centria AMK">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4" name="Alatunnisteen paikkamerkki 3"/>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82680707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08343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72239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15411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53010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15560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3833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1378390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69046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90834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4872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3" name="Alatunnisteen paikkamerkki 2"/>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17447792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0866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06654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95050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01559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159682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43265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94189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79178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2048291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27659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Otsikollinen pystykuva Centria AMK">
    <p:spTree>
      <p:nvGrpSpPr>
        <p:cNvPr id="1" name=""/>
        <p:cNvGrpSpPr/>
        <p:nvPr/>
      </p:nvGrpSpPr>
      <p:grpSpPr>
        <a:xfrm>
          <a:off x="0" y="0"/>
          <a:ext cx="0" cy="0"/>
          <a:chOff x="0" y="0"/>
          <a:chExt cx="0" cy="0"/>
        </a:xfrm>
      </p:grpSpPr>
      <p:sp>
        <p:nvSpPr>
          <p:cNvPr id="2" name="Otsikko 1"/>
          <p:cNvSpPr>
            <a:spLocks noGrp="1"/>
          </p:cNvSpPr>
          <p:nvPr>
            <p:ph type="title"/>
          </p:nvPr>
        </p:nvSpPr>
        <p:spPr>
          <a:xfrm>
            <a:off x="899592" y="836712"/>
            <a:ext cx="3672408" cy="1512168"/>
          </a:xfrm>
        </p:spPr>
        <p:txBody>
          <a:bodyPr anchor="b">
            <a:noAutofit/>
          </a:bodyPr>
          <a:lstStyle>
            <a:lvl1pPr algn="l">
              <a:defRPr sz="3400" b="0"/>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4716016" y="836712"/>
            <a:ext cx="3384376" cy="5040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4" name="Tekstin paikkamerkki 3"/>
          <p:cNvSpPr>
            <a:spLocks noGrp="1"/>
          </p:cNvSpPr>
          <p:nvPr>
            <p:ph type="body" sz="half" idx="2"/>
          </p:nvPr>
        </p:nvSpPr>
        <p:spPr>
          <a:xfrm>
            <a:off x="899592" y="2420888"/>
            <a:ext cx="3672408" cy="3456384"/>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6" name="Alatunnisteen paikkamerkki 5"/>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147590507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05271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67848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7512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90837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135954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550963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87277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768785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86585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643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tsikollinen vaakakuva Centria AMK">
    <p:spTree>
      <p:nvGrpSpPr>
        <p:cNvPr id="1" name=""/>
        <p:cNvGrpSpPr/>
        <p:nvPr/>
      </p:nvGrpSpPr>
      <p:grpSpPr>
        <a:xfrm>
          <a:off x="0" y="0"/>
          <a:ext cx="0" cy="0"/>
          <a:chOff x="0" y="0"/>
          <a:chExt cx="0" cy="0"/>
        </a:xfrm>
      </p:grpSpPr>
      <p:sp>
        <p:nvSpPr>
          <p:cNvPr id="2" name="Otsikko 1"/>
          <p:cNvSpPr>
            <a:spLocks noGrp="1"/>
          </p:cNvSpPr>
          <p:nvPr>
            <p:ph type="title"/>
          </p:nvPr>
        </p:nvSpPr>
        <p:spPr>
          <a:xfrm>
            <a:off x="899592" y="4221088"/>
            <a:ext cx="7200800" cy="576064"/>
          </a:xfrm>
        </p:spPr>
        <p:txBody>
          <a:bodyPr anchor="b">
            <a:noAutofit/>
          </a:bodyPr>
          <a:lstStyle>
            <a:lvl1pPr algn="l">
              <a:defRPr sz="3400" b="0"/>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Kuvan paikkamerkki 2"/>
          <p:cNvSpPr>
            <a:spLocks noGrp="1"/>
          </p:cNvSpPr>
          <p:nvPr>
            <p:ph type="pic" idx="1"/>
          </p:nvPr>
        </p:nvSpPr>
        <p:spPr>
          <a:xfrm>
            <a:off x="899592" y="836712"/>
            <a:ext cx="72008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dirty="0"/>
          </a:p>
        </p:txBody>
      </p:sp>
      <p:sp>
        <p:nvSpPr>
          <p:cNvPr id="4" name="Tekstin paikkamerkki 3"/>
          <p:cNvSpPr>
            <a:spLocks noGrp="1"/>
          </p:cNvSpPr>
          <p:nvPr>
            <p:ph type="body" sz="half" idx="2"/>
          </p:nvPr>
        </p:nvSpPr>
        <p:spPr>
          <a:xfrm>
            <a:off x="899592" y="4869160"/>
            <a:ext cx="7200800" cy="108012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smtClean="0"/>
              <a:t>Muokkaa tekstin perustyylejä napsauttamalla</a:t>
            </a:r>
          </a:p>
        </p:txBody>
      </p:sp>
      <p:sp>
        <p:nvSpPr>
          <p:cNvPr id="6" name="Alatunnisteen paikkamerkki 5"/>
          <p:cNvSpPr>
            <a:spLocks noGrp="1"/>
          </p:cNvSpPr>
          <p:nvPr>
            <p:ph type="ftr" sz="quarter" idx="11"/>
          </p:nvPr>
        </p:nvSpPr>
        <p:spPr/>
        <p:txBody>
          <a:body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59077023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13236202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78714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00228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414337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34086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75557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72078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76475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564003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400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51644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91712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12619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Otsikkodia">
    <p:spTree>
      <p:nvGrpSpPr>
        <p:cNvPr id="1" name=""/>
        <p:cNvGrpSpPr/>
        <p:nvPr/>
      </p:nvGrpSpPr>
      <p:grpSpPr>
        <a:xfrm>
          <a:off x="0" y="0"/>
          <a:ext cx="0" cy="0"/>
          <a:chOff x="0" y="0"/>
          <a:chExt cx="0" cy="0"/>
        </a:xfrm>
      </p:grpSpPr>
      <p:pic>
        <p:nvPicPr>
          <p:cNvPr id="4" name="Kuva 3" descr="tausta_eng.jpg"/>
          <p:cNvPicPr>
            <a:picLocks noChangeAspect="1"/>
          </p:cNvPicPr>
          <p:nvPr userDrawn="1"/>
        </p:nvPicPr>
        <p:blipFill>
          <a:blip r:embed="rId2" cstate="print"/>
          <a:stretch>
            <a:fillRect/>
          </a:stretch>
        </p:blipFill>
        <p:spPr>
          <a:xfrm>
            <a:off x="0" y="5298164"/>
            <a:ext cx="9144000" cy="1559836"/>
          </a:xfrm>
          <a:prstGeom prst="rect">
            <a:avLst/>
          </a:prstGeom>
        </p:spPr>
      </p:pic>
    </p:spTree>
    <p:extLst>
      <p:ext uri="{BB962C8B-B14F-4D97-AF65-F5344CB8AC3E}">
        <p14:creationId xmlns:p14="http://schemas.microsoft.com/office/powerpoint/2010/main" val="16448331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05401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28965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6937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876510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380052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216843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137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t="-3000" b="-3000"/>
          </a:stretch>
        </a:blip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99592" y="836712"/>
            <a:ext cx="7200800" cy="72008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Tekstin paikkamerkki 2"/>
          <p:cNvSpPr>
            <a:spLocks noGrp="1"/>
          </p:cNvSpPr>
          <p:nvPr>
            <p:ph type="body" idx="1"/>
          </p:nvPr>
        </p:nvSpPr>
        <p:spPr>
          <a:xfrm>
            <a:off x="899592" y="1628801"/>
            <a:ext cx="7200800" cy="4248472"/>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fi-FI" dirty="0"/>
          </a:p>
        </p:txBody>
      </p:sp>
      <p:sp>
        <p:nvSpPr>
          <p:cNvPr id="5" name="Alatunnisteen paikkamerkki 4"/>
          <p:cNvSpPr>
            <a:spLocks noGrp="1"/>
          </p:cNvSpPr>
          <p:nvPr>
            <p:ph type="ftr" sz="quarter" idx="3"/>
          </p:nvPr>
        </p:nvSpPr>
        <p:spPr>
          <a:xfrm>
            <a:off x="755576" y="6309320"/>
            <a:ext cx="3888432" cy="360040"/>
          </a:xfrm>
          <a:prstGeom prst="rect">
            <a:avLst/>
          </a:prstGeom>
        </p:spPr>
        <p:txBody>
          <a:bodyPr vert="horz" lIns="91440" tIns="45720" rIns="91440" bIns="45720" rtlCol="0" anchor="ctr"/>
          <a:lstStyle>
            <a:lvl1pPr algn="l">
              <a:defRPr sz="1000" b="1" i="0">
                <a:solidFill>
                  <a:schemeClr val="bg1">
                    <a:lumMod val="50000"/>
                  </a:schemeClr>
                </a:solidFill>
                <a:latin typeface="Verdana" pitchFamily="34" charset="0"/>
                <a:ea typeface="Verdana" pitchFamily="34" charset="0"/>
                <a:cs typeface="Verdana" pitchFamily="34" charset="0"/>
              </a:defRPr>
            </a:lvl1pPr>
          </a:lstStyle>
          <a:p>
            <a:r>
              <a:rPr lang="en-US" smtClean="0"/>
              <a:t>Centria University of Applied Sciences    | www.centria.fi   Merja Seppälä October 2012 </a:t>
            </a:r>
            <a:endParaRPr lang="fi-FI" dirty="0"/>
          </a:p>
        </p:txBody>
      </p:sp>
    </p:spTree>
    <p:extLst>
      <p:ext uri="{BB962C8B-B14F-4D97-AF65-F5344CB8AC3E}">
        <p14:creationId xmlns:p14="http://schemas.microsoft.com/office/powerpoint/2010/main" val="3379689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Lst>
  <p:timing>
    <p:tnLst>
      <p:par>
        <p:cTn id="1" dur="indefinite" restart="never" nodeType="tmRoot"/>
      </p:par>
    </p:tnLst>
  </p:timing>
  <p:hf sldNum="0" hdr="0" dt="0"/>
  <p:txStyles>
    <p:titleStyle>
      <a:lvl1pPr algn="ctr" defTabSz="914400" rtl="0" eaLnBrk="1" latinLnBrk="0" hangingPunct="1">
        <a:spcBef>
          <a:spcPct val="0"/>
        </a:spcBef>
        <a:buNone/>
        <a:defRPr sz="34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rgbClr val="000000"/>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000" kern="1200">
          <a:solidFill>
            <a:srgbClr val="000000"/>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000" kern="1200">
          <a:solidFill>
            <a:srgbClr val="000000"/>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rgbClr val="000000"/>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rgbClr val="000000"/>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8143888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905449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8302295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411108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3638880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43558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788350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341957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834131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321902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584839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Centria University of Applied Sciences    | www.centria.fi   Merja Seppälä October 2012 </a:t>
            </a: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14A0B-6B72-4FB6-A35A-809571FEBB3E}"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064525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3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4.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476673"/>
            <a:ext cx="7200800" cy="2232247"/>
          </a:xfrm>
        </p:spPr>
        <p:txBody>
          <a:bodyPr>
            <a:normAutofit/>
          </a:bodyPr>
          <a:lstStyle/>
          <a:p>
            <a:r>
              <a:rPr lang="fi-FI" sz="2000" b="1" dirty="0">
                <a:solidFill>
                  <a:prstClr val="black"/>
                </a:solidFill>
                <a:latin typeface="Arial Black" pitchFamily="34" charset="0"/>
                <a:ea typeface="+mj-ea"/>
                <a:cs typeface="+mj-cs"/>
              </a:rPr>
              <a:t>TERVE AFRIKKA KEHITYSYHTEISTYÖ RY</a:t>
            </a:r>
            <a:br>
              <a:rPr lang="fi-FI" sz="2000" b="1" dirty="0">
                <a:solidFill>
                  <a:prstClr val="black"/>
                </a:solidFill>
                <a:latin typeface="Arial Black" pitchFamily="34" charset="0"/>
                <a:ea typeface="+mj-ea"/>
                <a:cs typeface="+mj-cs"/>
              </a:rPr>
            </a:br>
            <a:r>
              <a:rPr lang="fi-FI" sz="2000" b="1" dirty="0">
                <a:solidFill>
                  <a:prstClr val="black"/>
                </a:solidFill>
                <a:latin typeface="Arial Black" pitchFamily="34" charset="0"/>
                <a:ea typeface="+mj-ea"/>
                <a:cs typeface="+mj-cs"/>
              </a:rPr>
              <a:t>TAKRY</a:t>
            </a:r>
            <a:r>
              <a:rPr lang="fi-FI" sz="2000" b="1" dirty="0">
                <a:solidFill>
                  <a:prstClr val="black"/>
                </a:solidFill>
                <a:latin typeface="Calibri"/>
                <a:ea typeface="+mj-ea"/>
                <a:cs typeface="+mj-cs"/>
              </a:rPr>
              <a:t/>
            </a:r>
            <a:br>
              <a:rPr lang="fi-FI" sz="2000" b="1" dirty="0">
                <a:solidFill>
                  <a:prstClr val="black"/>
                </a:solidFill>
                <a:latin typeface="Calibri"/>
                <a:ea typeface="+mj-ea"/>
                <a:cs typeface="+mj-cs"/>
              </a:rPr>
            </a:br>
            <a:r>
              <a:rPr lang="fi-FI" sz="2000" b="1" dirty="0">
                <a:solidFill>
                  <a:prstClr val="black"/>
                </a:solidFill>
                <a:latin typeface="Arial Black" pitchFamily="34" charset="0"/>
                <a:ea typeface="+mj-ea"/>
                <a:cs typeface="+mj-cs"/>
              </a:rPr>
              <a:t>HEALTH AFRICA DEVELOPMENT CO-OPERATION ORGANISATION  HADCO  </a:t>
            </a:r>
            <a:r>
              <a:rPr lang="fi-FI" sz="2000" b="1" dirty="0">
                <a:solidFill>
                  <a:prstClr val="black"/>
                </a:solidFill>
                <a:latin typeface="Calibri"/>
                <a:ea typeface="+mj-ea"/>
                <a:cs typeface="+mj-cs"/>
              </a:rPr>
              <a:t/>
            </a:r>
            <a:br>
              <a:rPr lang="fi-FI" sz="2000" b="1" dirty="0">
                <a:solidFill>
                  <a:prstClr val="black"/>
                </a:solidFill>
                <a:latin typeface="Calibri"/>
                <a:ea typeface="+mj-ea"/>
                <a:cs typeface="+mj-cs"/>
              </a:rPr>
            </a:br>
            <a:r>
              <a:rPr lang="fi-FI" sz="2000" b="1" dirty="0">
                <a:solidFill>
                  <a:prstClr val="black"/>
                </a:solidFill>
                <a:latin typeface="Calibri"/>
                <a:ea typeface="+mj-ea"/>
                <a:cs typeface="+mj-cs"/>
              </a:rPr>
              <a:t> </a:t>
            </a:r>
            <a:r>
              <a:rPr lang="fi-FI" sz="2000" b="1" dirty="0" err="1" smtClean="0">
                <a:solidFill>
                  <a:prstClr val="black"/>
                </a:solidFill>
                <a:latin typeface="Calibri"/>
                <a:ea typeface="+mj-ea"/>
                <a:cs typeface="+mj-cs"/>
              </a:rPr>
              <a:t>January</a:t>
            </a:r>
            <a:r>
              <a:rPr lang="fi-FI" sz="2000" b="1" dirty="0" smtClean="0">
                <a:solidFill>
                  <a:prstClr val="black"/>
                </a:solidFill>
                <a:latin typeface="Calibri"/>
                <a:ea typeface="+mj-ea"/>
                <a:cs typeface="+mj-cs"/>
              </a:rPr>
              <a:t> 2013 </a:t>
            </a:r>
            <a:r>
              <a:rPr lang="fi-FI" sz="2000" b="1" dirty="0">
                <a:solidFill>
                  <a:prstClr val="black"/>
                </a:solidFill>
                <a:latin typeface="Calibri"/>
                <a:ea typeface="+mj-ea"/>
                <a:cs typeface="+mj-cs"/>
              </a:rPr>
              <a:t>Merja Seppälä</a:t>
            </a:r>
            <a:endParaRPr lang="fi-FI" dirty="0"/>
          </a:p>
        </p:txBody>
      </p:sp>
      <p:sp>
        <p:nvSpPr>
          <p:cNvPr id="7" name="Alaotsikko 6"/>
          <p:cNvSpPr>
            <a:spLocks noGrp="1"/>
          </p:cNvSpPr>
          <p:nvPr>
            <p:ph type="subTitle" idx="1"/>
          </p:nvPr>
        </p:nvSpPr>
        <p:spPr>
          <a:xfrm>
            <a:off x="1371600" y="2636912"/>
            <a:ext cx="6400800" cy="3001888"/>
          </a:xfrm>
        </p:spPr>
        <p:txBody>
          <a:bodyPr>
            <a:normAutofit fontScale="47500" lnSpcReduction="20000"/>
          </a:bodyPr>
          <a:lstStyle/>
          <a:p>
            <a:pPr marL="342900" lvl="0" indent="-342900" algn="l">
              <a:lnSpc>
                <a:spcPct val="90000"/>
              </a:lnSpc>
              <a:buFont typeface="Arial" pitchFamily="34" charset="0"/>
              <a:buChar char="•"/>
            </a:pPr>
            <a:r>
              <a:rPr lang="en-US" sz="5100" b="1" dirty="0">
                <a:solidFill>
                  <a:prstClr val="black"/>
                </a:solidFill>
                <a:latin typeface="Arial" pitchFamily="34" charset="0"/>
                <a:ea typeface="+mn-ea"/>
                <a:cs typeface="Arial" pitchFamily="34" charset="0"/>
              </a:rPr>
              <a:t>Health Africa Development Co-operation Organization (HADCO)</a:t>
            </a:r>
            <a:r>
              <a:rPr lang="en-US" sz="5100" dirty="0">
                <a:solidFill>
                  <a:prstClr val="black"/>
                </a:solidFill>
                <a:latin typeface="Arial" pitchFamily="34" charset="0"/>
                <a:ea typeface="+mn-ea"/>
                <a:cs typeface="Arial" pitchFamily="34" charset="0"/>
              </a:rPr>
              <a:t> </a:t>
            </a:r>
          </a:p>
          <a:p>
            <a:pPr marL="342900" lvl="0" indent="-342900" algn="l">
              <a:lnSpc>
                <a:spcPct val="90000"/>
              </a:lnSpc>
              <a:buFont typeface="Arial" pitchFamily="34" charset="0"/>
              <a:buChar char="•"/>
            </a:pPr>
            <a:r>
              <a:rPr lang="en-US" sz="5100" dirty="0">
                <a:solidFill>
                  <a:prstClr val="black"/>
                </a:solidFill>
                <a:latin typeface="Arial" pitchFamily="34" charset="0"/>
                <a:ea typeface="+mn-ea"/>
                <a:cs typeface="Arial" pitchFamily="34" charset="0"/>
              </a:rPr>
              <a:t>is a non-governmental organization </a:t>
            </a:r>
            <a:r>
              <a:rPr lang="en-US" sz="5100" dirty="0" smtClean="0">
                <a:solidFill>
                  <a:prstClr val="black"/>
                </a:solidFill>
                <a:latin typeface="Arial" pitchFamily="34" charset="0"/>
                <a:ea typeface="+mn-ea"/>
                <a:cs typeface="Arial" pitchFamily="34" charset="0"/>
              </a:rPr>
              <a:t>(NGO) established </a:t>
            </a:r>
            <a:r>
              <a:rPr lang="en-US" sz="5100" dirty="0">
                <a:solidFill>
                  <a:prstClr val="black"/>
                </a:solidFill>
                <a:latin typeface="Arial" pitchFamily="34" charset="0"/>
                <a:ea typeface="+mn-ea"/>
                <a:cs typeface="Arial" pitchFamily="34" charset="0"/>
              </a:rPr>
              <a:t>in the year 1999 and comprises today eight Universities of Applied Sciences in the fields of Health </a:t>
            </a:r>
            <a:r>
              <a:rPr lang="en-US" sz="5100" dirty="0" smtClean="0">
                <a:solidFill>
                  <a:prstClr val="black"/>
                </a:solidFill>
                <a:latin typeface="Arial" pitchFamily="34" charset="0"/>
                <a:ea typeface="+mn-ea"/>
                <a:cs typeface="Arial" pitchFamily="34" charset="0"/>
              </a:rPr>
              <a:t>Care, Social Work and Nutrition </a:t>
            </a:r>
            <a:r>
              <a:rPr lang="en-US" sz="5100" dirty="0">
                <a:solidFill>
                  <a:prstClr val="black"/>
                </a:solidFill>
                <a:latin typeface="Arial" pitchFamily="34" charset="0"/>
                <a:ea typeface="+mn-ea"/>
                <a:cs typeface="Arial" pitchFamily="34" charset="0"/>
              </a:rPr>
              <a:t>in Finland.</a:t>
            </a:r>
            <a:endParaRPr lang="fi-FI" sz="5100" dirty="0">
              <a:solidFill>
                <a:prstClr val="black"/>
              </a:solidFill>
              <a:latin typeface="Arial" pitchFamily="34" charset="0"/>
              <a:ea typeface="+mn-ea"/>
              <a:cs typeface="Arial" pitchFamily="34" charset="0"/>
            </a:endParaRPr>
          </a:p>
          <a:p>
            <a:pPr marL="342900" lvl="0" indent="-342900" algn="l">
              <a:lnSpc>
                <a:spcPct val="90000"/>
              </a:lnSpc>
              <a:buFont typeface="Arial" pitchFamily="34" charset="0"/>
              <a:buChar char="•"/>
            </a:pPr>
            <a:r>
              <a:rPr lang="en-GB" sz="5100" dirty="0">
                <a:solidFill>
                  <a:prstClr val="black"/>
                </a:solidFill>
                <a:latin typeface="Arial" pitchFamily="34" charset="0"/>
                <a:ea typeface="+mn-ea"/>
                <a:cs typeface="Arial" pitchFamily="34" charset="0"/>
              </a:rPr>
              <a:t>prior to registration 1996 – 1999 activities were run as Uganda Network</a:t>
            </a:r>
          </a:p>
          <a:p>
            <a:pPr marL="342900" lvl="0" indent="-342900" algn="l">
              <a:lnSpc>
                <a:spcPct val="90000"/>
              </a:lnSpc>
            </a:pPr>
            <a:r>
              <a:rPr lang="en-GB" sz="5100" b="1" dirty="0">
                <a:solidFill>
                  <a:prstClr val="black"/>
                </a:solidFill>
                <a:latin typeface="Arial" pitchFamily="34" charset="0"/>
                <a:ea typeface="+mn-ea"/>
                <a:cs typeface="Arial" pitchFamily="34" charset="0"/>
              </a:rPr>
              <a:t>		</a:t>
            </a:r>
          </a:p>
          <a:p>
            <a:endParaRPr lang="fi-FI"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1343386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404665"/>
            <a:ext cx="7200800" cy="1080120"/>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en-GB" sz="3100" b="1" dirty="0">
                <a:solidFill>
                  <a:prstClr val="black"/>
                </a:solidFill>
                <a:latin typeface="Arial" pitchFamily="34" charset="0"/>
                <a:ea typeface="+mn-ea"/>
                <a:cs typeface="Arial" pitchFamily="34" charset="0"/>
              </a:rPr>
              <a:t>Negotiation Contacts and Staff </a:t>
            </a:r>
            <a:r>
              <a:rPr lang="en-GB" sz="3100" b="1" dirty="0" smtClean="0">
                <a:solidFill>
                  <a:prstClr val="black"/>
                </a:solidFill>
                <a:latin typeface="Arial" pitchFamily="34" charset="0"/>
                <a:ea typeface="+mn-ea"/>
                <a:cs typeface="Arial" pitchFamily="34" charset="0"/>
              </a:rPr>
              <a:t>Exchange UGANDA</a:t>
            </a:r>
            <a:r>
              <a:rPr lang="fi-FI" sz="3100" b="1" dirty="0">
                <a:solidFill>
                  <a:prstClr val="black"/>
                </a:solidFill>
                <a:latin typeface="Arial" pitchFamily="34" charset="0"/>
                <a:ea typeface="+mn-ea"/>
                <a:cs typeface="Arial" pitchFamily="34" charset="0"/>
              </a:rPr>
              <a:t/>
            </a:r>
            <a:br>
              <a:rPr lang="fi-FI" sz="3100" b="1" dirty="0">
                <a:solidFill>
                  <a:prstClr val="black"/>
                </a:solidFill>
                <a:latin typeface="Arial" pitchFamily="34" charset="0"/>
                <a:ea typeface="+mn-ea"/>
                <a:cs typeface="Arial" pitchFamily="34" charset="0"/>
              </a:rPr>
            </a:br>
            <a:endParaRPr lang="fi-FI" sz="3100"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6800800" cy="3865984"/>
          </a:xfrm>
        </p:spPr>
        <p:txBody>
          <a:bodyPr>
            <a:normAutofit/>
          </a:bodyPr>
          <a:lstStyle/>
          <a:p>
            <a:pPr lvl="0" algn="l">
              <a:lnSpc>
                <a:spcPct val="90000"/>
              </a:lnSpc>
              <a:spcBef>
                <a:spcPts val="0"/>
              </a:spcBef>
            </a:pPr>
            <a:r>
              <a:rPr lang="en-GB" sz="2800" b="1" dirty="0">
                <a:solidFill>
                  <a:prstClr val="black"/>
                </a:solidFill>
                <a:latin typeface="Arial" pitchFamily="34" charset="0"/>
                <a:ea typeface="+mn-ea"/>
                <a:cs typeface="Arial" pitchFamily="34" charset="0"/>
              </a:rPr>
              <a:t>Latest  Staff Visit from UGANDA to Finland from 12</a:t>
            </a:r>
            <a:r>
              <a:rPr lang="en-GB" sz="2800" b="1" baseline="30000" dirty="0">
                <a:solidFill>
                  <a:prstClr val="black"/>
                </a:solidFill>
                <a:latin typeface="Arial" pitchFamily="34" charset="0"/>
                <a:ea typeface="+mn-ea"/>
                <a:cs typeface="Arial" pitchFamily="34" charset="0"/>
              </a:rPr>
              <a:t>th</a:t>
            </a:r>
            <a:r>
              <a:rPr lang="en-GB" sz="2800" b="1" dirty="0">
                <a:solidFill>
                  <a:prstClr val="black"/>
                </a:solidFill>
                <a:latin typeface="Arial" pitchFamily="34" charset="0"/>
                <a:ea typeface="+mn-ea"/>
                <a:cs typeface="Arial" pitchFamily="34" charset="0"/>
              </a:rPr>
              <a:t> March to 23</a:t>
            </a:r>
            <a:r>
              <a:rPr lang="en-GB" sz="2800" b="1" baseline="30000" dirty="0">
                <a:solidFill>
                  <a:prstClr val="black"/>
                </a:solidFill>
                <a:latin typeface="Arial" pitchFamily="34" charset="0"/>
                <a:ea typeface="+mn-ea"/>
                <a:cs typeface="Arial" pitchFamily="34" charset="0"/>
              </a:rPr>
              <a:t>rd</a:t>
            </a:r>
            <a:r>
              <a:rPr lang="en-GB" sz="2800" b="1" dirty="0">
                <a:solidFill>
                  <a:prstClr val="black"/>
                </a:solidFill>
                <a:latin typeface="Arial" pitchFamily="34" charset="0"/>
                <a:ea typeface="+mn-ea"/>
                <a:cs typeface="Arial" pitchFamily="34" charset="0"/>
              </a:rPr>
              <a:t> March 2012</a:t>
            </a:r>
          </a:p>
          <a:p>
            <a:pPr lvl="0" algn="l">
              <a:lnSpc>
                <a:spcPct val="90000"/>
              </a:lnSpc>
              <a:spcBef>
                <a:spcPts val="0"/>
              </a:spcBef>
            </a:pPr>
            <a:endParaRPr lang="en-GB" sz="2800" b="1" dirty="0">
              <a:solidFill>
                <a:prstClr val="black"/>
              </a:solidFill>
              <a:latin typeface="Arial" pitchFamily="34" charset="0"/>
              <a:ea typeface="+mn-ea"/>
              <a:cs typeface="Arial" pitchFamily="34" charset="0"/>
            </a:endParaRPr>
          </a:p>
          <a:p>
            <a:pPr lvl="0" algn="l">
              <a:lnSpc>
                <a:spcPct val="90000"/>
              </a:lnSpc>
              <a:spcBef>
                <a:spcPts val="0"/>
              </a:spcBef>
            </a:pPr>
            <a:r>
              <a:rPr lang="en-GB" sz="2800" i="1" dirty="0">
                <a:solidFill>
                  <a:prstClr val="black"/>
                </a:solidFill>
                <a:latin typeface="Arial" pitchFamily="34" charset="0"/>
                <a:ea typeface="+mn-ea"/>
                <a:cs typeface="Arial" pitchFamily="34" charset="0"/>
              </a:rPr>
              <a:t>Senior Lecturer, </a:t>
            </a:r>
            <a:r>
              <a:rPr lang="en-GB" sz="2800" i="1" dirty="0" err="1">
                <a:solidFill>
                  <a:prstClr val="black"/>
                </a:solidFill>
                <a:latin typeface="Arial" pitchFamily="34" charset="0"/>
                <a:ea typeface="+mn-ea"/>
                <a:cs typeface="Arial" pitchFamily="34" charset="0"/>
              </a:rPr>
              <a:t>Mrs.</a:t>
            </a:r>
            <a:r>
              <a:rPr lang="en-GB" sz="2800" i="1" dirty="0">
                <a:solidFill>
                  <a:prstClr val="black"/>
                </a:solidFill>
                <a:latin typeface="Arial" pitchFamily="34" charset="0"/>
                <a:ea typeface="+mn-ea"/>
                <a:cs typeface="Arial" pitchFamily="34" charset="0"/>
              </a:rPr>
              <a:t> Elizabeth </a:t>
            </a:r>
            <a:r>
              <a:rPr lang="en-GB" sz="2800" i="1" dirty="0" err="1">
                <a:solidFill>
                  <a:prstClr val="black"/>
                </a:solidFill>
                <a:latin typeface="Arial" pitchFamily="34" charset="0"/>
                <a:ea typeface="+mn-ea"/>
                <a:cs typeface="Arial" pitchFamily="34" charset="0"/>
              </a:rPr>
              <a:t>Situma</a:t>
            </a:r>
            <a:r>
              <a:rPr lang="en-GB" sz="2800" i="1" dirty="0">
                <a:solidFill>
                  <a:prstClr val="black"/>
                </a:solidFill>
                <a:latin typeface="Arial" pitchFamily="34" charset="0"/>
                <a:ea typeface="+mn-ea"/>
                <a:cs typeface="Arial" pitchFamily="34" charset="0"/>
              </a:rPr>
              <a:t> from International Health Sciences University (IHSU) </a:t>
            </a:r>
            <a:r>
              <a:rPr lang="en-GB" sz="2800" dirty="0">
                <a:solidFill>
                  <a:prstClr val="black"/>
                </a:solidFill>
                <a:latin typeface="Arial" pitchFamily="34" charset="0"/>
                <a:ea typeface="+mn-ea"/>
                <a:cs typeface="Arial" pitchFamily="34" charset="0"/>
              </a:rPr>
              <a:t>visited </a:t>
            </a:r>
            <a:r>
              <a:rPr lang="en-GB" sz="2800" dirty="0" err="1">
                <a:solidFill>
                  <a:prstClr val="black"/>
                </a:solidFill>
                <a:latin typeface="Arial" pitchFamily="34" charset="0"/>
                <a:ea typeface="+mn-ea"/>
                <a:cs typeface="Arial" pitchFamily="34" charset="0"/>
              </a:rPr>
              <a:t>Kemi</a:t>
            </a:r>
            <a:r>
              <a:rPr lang="en-GB" sz="2800" dirty="0">
                <a:solidFill>
                  <a:prstClr val="black"/>
                </a:solidFill>
                <a:latin typeface="Arial" pitchFamily="34" charset="0"/>
                <a:ea typeface="+mn-ea"/>
                <a:cs typeface="Arial" pitchFamily="34" charset="0"/>
              </a:rPr>
              <a:t> – Tornio UAS and Central </a:t>
            </a:r>
            <a:r>
              <a:rPr lang="en-GB" sz="2800" dirty="0" err="1">
                <a:solidFill>
                  <a:prstClr val="black"/>
                </a:solidFill>
                <a:latin typeface="Arial" pitchFamily="34" charset="0"/>
                <a:ea typeface="+mn-ea"/>
                <a:cs typeface="Arial" pitchFamily="34" charset="0"/>
              </a:rPr>
              <a:t>Ostrobothnia</a:t>
            </a:r>
            <a:r>
              <a:rPr lang="en-GB" sz="2800" dirty="0">
                <a:solidFill>
                  <a:prstClr val="black"/>
                </a:solidFill>
                <a:latin typeface="Arial" pitchFamily="34" charset="0"/>
                <a:ea typeface="+mn-ea"/>
                <a:cs typeface="Arial" pitchFamily="34" charset="0"/>
              </a:rPr>
              <a:t> UAS, </a:t>
            </a:r>
            <a:r>
              <a:rPr lang="en-GB" sz="2800" dirty="0" err="1">
                <a:solidFill>
                  <a:prstClr val="black"/>
                </a:solidFill>
                <a:latin typeface="Arial" pitchFamily="34" charset="0"/>
                <a:ea typeface="+mn-ea"/>
                <a:cs typeface="Arial" pitchFamily="34" charset="0"/>
              </a:rPr>
              <a:t>Kokkola</a:t>
            </a:r>
            <a:r>
              <a:rPr lang="en-GB" sz="2800" dirty="0">
                <a:solidFill>
                  <a:prstClr val="black"/>
                </a:solidFill>
                <a:latin typeface="Arial" pitchFamily="34" charset="0"/>
                <a:ea typeface="+mn-ea"/>
                <a:cs typeface="Arial" pitchFamily="34" charset="0"/>
              </a:rPr>
              <a:t> for two weeks.</a:t>
            </a:r>
          </a:p>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90000"/>
              </a:lnSpc>
              <a:spcBef>
                <a:spcPts val="0"/>
              </a:spcBef>
            </a:pPr>
            <a:endParaRPr lang="en-GB" sz="2400" dirty="0">
              <a:solidFill>
                <a:prstClr val="black"/>
              </a:solidFill>
              <a:latin typeface="Arial" charset="0"/>
              <a:ea typeface="+mn-ea"/>
              <a:cs typeface="Arial"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810259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764703"/>
            <a:ext cx="7200800" cy="1152129"/>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en-GB" b="1" dirty="0">
                <a:solidFill>
                  <a:prstClr val="black"/>
                </a:solidFill>
                <a:latin typeface="Arial" charset="0"/>
                <a:ea typeface="+mn-ea"/>
                <a:cs typeface="Arial" charset="0"/>
              </a:rPr>
              <a:t>Negotiation Contacts and Staff </a:t>
            </a:r>
            <a:r>
              <a:rPr lang="en-GB" b="1" dirty="0" smtClean="0">
                <a:solidFill>
                  <a:prstClr val="black"/>
                </a:solidFill>
                <a:latin typeface="Arial" charset="0"/>
                <a:ea typeface="+mn-ea"/>
                <a:cs typeface="Arial" charset="0"/>
              </a:rPr>
              <a:t>Exchange KENYA</a:t>
            </a:r>
            <a:r>
              <a:rPr lang="fi-FI" b="1" dirty="0">
                <a:solidFill>
                  <a:prstClr val="black"/>
                </a:solidFill>
                <a:latin typeface="Calibri"/>
                <a:ea typeface="+mn-ea"/>
                <a:cs typeface="+mn-cs"/>
              </a:rPr>
              <a:t/>
            </a:r>
            <a:br>
              <a:rPr lang="fi-FI" b="1" dirty="0">
                <a:solidFill>
                  <a:prstClr val="black"/>
                </a:solidFill>
                <a:latin typeface="Calibri"/>
                <a:ea typeface="+mn-ea"/>
                <a:cs typeface="+mn-cs"/>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2060848"/>
            <a:ext cx="6800800" cy="3505944"/>
          </a:xfrm>
        </p:spPr>
        <p:txBody>
          <a:bodyPr>
            <a:normAutofit/>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90000"/>
              </a:lnSpc>
              <a:spcBef>
                <a:spcPts val="0"/>
              </a:spcBef>
            </a:pPr>
            <a:r>
              <a:rPr lang="en-GB" sz="2800" b="1" dirty="0">
                <a:solidFill>
                  <a:prstClr val="black"/>
                </a:solidFill>
                <a:latin typeface="Arial" pitchFamily="34" charset="0"/>
                <a:ea typeface="+mn-ea"/>
                <a:cs typeface="Arial" pitchFamily="34" charset="0"/>
              </a:rPr>
              <a:t>First Staff Visit from Kenya to Finland in 2004</a:t>
            </a:r>
            <a:r>
              <a:rPr lang="en-GB" sz="2800" dirty="0">
                <a:solidFill>
                  <a:prstClr val="black"/>
                </a:solidFill>
                <a:latin typeface="Arial" pitchFamily="34" charset="0"/>
                <a:ea typeface="+mn-ea"/>
                <a:cs typeface="Arial" pitchFamily="34" charset="0"/>
              </a:rPr>
              <a:t> </a:t>
            </a:r>
          </a:p>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r>
              <a:rPr lang="en-GB" sz="2800" dirty="0">
                <a:solidFill>
                  <a:prstClr val="black"/>
                </a:solidFill>
                <a:latin typeface="Arial" pitchFamily="34" charset="0"/>
                <a:ea typeface="+mn-ea"/>
                <a:cs typeface="Arial" pitchFamily="34" charset="0"/>
              </a:rPr>
              <a:t>Deputy Vice Chancellor, Professor Philip </a:t>
            </a:r>
            <a:r>
              <a:rPr lang="en-GB" sz="2800" dirty="0" err="1">
                <a:solidFill>
                  <a:prstClr val="black"/>
                </a:solidFill>
                <a:latin typeface="Arial" pitchFamily="34" charset="0"/>
                <a:ea typeface="+mn-ea"/>
                <a:cs typeface="Arial" pitchFamily="34" charset="0"/>
              </a:rPr>
              <a:t>Aduma</a:t>
            </a:r>
            <a:r>
              <a:rPr lang="en-GB" sz="2800" dirty="0">
                <a:solidFill>
                  <a:prstClr val="black"/>
                </a:solidFill>
                <a:latin typeface="Arial" pitchFamily="34" charset="0"/>
                <a:ea typeface="+mn-ea"/>
                <a:cs typeface="Arial" pitchFamily="34" charset="0"/>
              </a:rPr>
              <a:t> and  Senior Lecturer, Mrs Doreen A.M. </a:t>
            </a:r>
            <a:r>
              <a:rPr lang="en-GB" sz="2800" dirty="0" err="1">
                <a:solidFill>
                  <a:prstClr val="black"/>
                </a:solidFill>
                <a:latin typeface="Arial" pitchFamily="34" charset="0"/>
                <a:ea typeface="+mn-ea"/>
                <a:cs typeface="Arial" pitchFamily="34" charset="0"/>
              </a:rPr>
              <a:t>Othero</a:t>
            </a:r>
            <a:r>
              <a:rPr lang="en-GB" sz="2800" dirty="0">
                <a:solidFill>
                  <a:prstClr val="black"/>
                </a:solidFill>
                <a:latin typeface="Arial" pitchFamily="34" charset="0"/>
                <a:ea typeface="+mn-ea"/>
                <a:cs typeface="Arial" pitchFamily="34" charset="0"/>
              </a:rPr>
              <a:t> visited  </a:t>
            </a:r>
            <a:r>
              <a:rPr lang="en-GB" sz="2800" dirty="0" err="1">
                <a:solidFill>
                  <a:prstClr val="black"/>
                </a:solidFill>
                <a:latin typeface="Arial" pitchFamily="34" charset="0"/>
                <a:ea typeface="+mn-ea"/>
                <a:cs typeface="Arial" pitchFamily="34" charset="0"/>
              </a:rPr>
              <a:t>Kokkola</a:t>
            </a:r>
            <a:r>
              <a:rPr lang="en-GB" sz="2800" dirty="0">
                <a:solidFill>
                  <a:prstClr val="black"/>
                </a:solidFill>
                <a:latin typeface="Arial" pitchFamily="34" charset="0"/>
                <a:ea typeface="+mn-ea"/>
                <a:cs typeface="Arial" pitchFamily="34" charset="0"/>
              </a:rPr>
              <a:t>, </a:t>
            </a:r>
            <a:r>
              <a:rPr lang="en-GB" sz="2800" dirty="0" err="1">
                <a:solidFill>
                  <a:prstClr val="black"/>
                </a:solidFill>
                <a:latin typeface="Arial" pitchFamily="34" charset="0"/>
                <a:ea typeface="+mn-ea"/>
                <a:cs typeface="Arial" pitchFamily="34" charset="0"/>
              </a:rPr>
              <a:t>Seinäjoki</a:t>
            </a:r>
            <a:r>
              <a:rPr lang="en-GB" sz="2800" dirty="0">
                <a:solidFill>
                  <a:prstClr val="black"/>
                </a:solidFill>
                <a:latin typeface="Arial" pitchFamily="34" charset="0"/>
                <a:ea typeface="+mn-ea"/>
                <a:cs typeface="Arial" pitchFamily="34" charset="0"/>
              </a:rPr>
              <a:t> and Helsinki for 2 weeks. </a:t>
            </a: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Arial" charset="0"/>
              <a:ea typeface="+mn-ea"/>
              <a:cs typeface="Arial"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7891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en-GB" sz="2800" b="1" dirty="0">
                <a:solidFill>
                  <a:prstClr val="black"/>
                </a:solidFill>
                <a:latin typeface="Arial" charset="0"/>
                <a:ea typeface="+mn-ea"/>
                <a:cs typeface="Arial" charset="0"/>
              </a:rPr>
              <a:t>Negotiation Contacts and Staff Exchange</a:t>
            </a:r>
            <a:br>
              <a:rPr lang="en-GB" sz="2800" b="1" dirty="0">
                <a:solidFill>
                  <a:prstClr val="black"/>
                </a:solidFill>
                <a:latin typeface="Arial" charset="0"/>
                <a:ea typeface="+mn-ea"/>
                <a:cs typeface="Arial" charset="0"/>
              </a:rPr>
            </a:br>
            <a:r>
              <a:rPr lang="en-GB" sz="2800" b="1" dirty="0" smtClean="0">
                <a:solidFill>
                  <a:prstClr val="black"/>
                </a:solidFill>
                <a:latin typeface="Arial" charset="0"/>
                <a:ea typeface="+mn-ea"/>
                <a:cs typeface="Arial" charset="0"/>
              </a:rPr>
              <a:t>KENYA</a:t>
            </a:r>
            <a:r>
              <a:rPr lang="fi-FI" sz="2800" b="1" dirty="0">
                <a:solidFill>
                  <a:prstClr val="black"/>
                </a:solidFill>
                <a:latin typeface="Calibri"/>
                <a:ea typeface="+mn-ea"/>
                <a:cs typeface="+mn-cs"/>
              </a:rPr>
              <a:t/>
            </a:r>
            <a:br>
              <a:rPr lang="fi-FI" sz="2800" b="1" dirty="0">
                <a:solidFill>
                  <a:prstClr val="black"/>
                </a:solidFill>
                <a:latin typeface="Calibri"/>
                <a:ea typeface="+mn-ea"/>
                <a:cs typeface="+mn-cs"/>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6800800" cy="3865984"/>
          </a:xfrm>
        </p:spPr>
        <p:txBody>
          <a:bodyPr>
            <a:normAutofit fontScale="85000" lnSpcReduction="10000"/>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a:p>
            <a:pPr lvl="0" algn="l">
              <a:lnSpc>
                <a:spcPct val="90000"/>
              </a:lnSpc>
              <a:spcBef>
                <a:spcPts val="0"/>
              </a:spcBef>
            </a:pPr>
            <a:r>
              <a:rPr lang="en-GB" sz="2400" b="1" dirty="0">
                <a:solidFill>
                  <a:prstClr val="black"/>
                </a:solidFill>
                <a:latin typeface="Arial" pitchFamily="34" charset="0"/>
                <a:ea typeface="+mn-ea"/>
                <a:cs typeface="Arial" pitchFamily="34" charset="0"/>
              </a:rPr>
              <a:t>Latest  Staff Visit from </a:t>
            </a:r>
            <a:r>
              <a:rPr lang="en-GB" sz="2400" b="1" dirty="0" err="1">
                <a:solidFill>
                  <a:prstClr val="black"/>
                </a:solidFill>
                <a:latin typeface="Arial" pitchFamily="34" charset="0"/>
                <a:ea typeface="+mn-ea"/>
                <a:cs typeface="Arial" pitchFamily="34" charset="0"/>
              </a:rPr>
              <a:t>Maseno</a:t>
            </a:r>
            <a:r>
              <a:rPr lang="en-GB" sz="2400" b="1" dirty="0">
                <a:solidFill>
                  <a:prstClr val="black"/>
                </a:solidFill>
                <a:latin typeface="Arial" pitchFamily="34" charset="0"/>
                <a:ea typeface="+mn-ea"/>
                <a:cs typeface="Arial" pitchFamily="34" charset="0"/>
              </a:rPr>
              <a:t> University, Kenya to Finland</a:t>
            </a:r>
          </a:p>
          <a:p>
            <a:pPr lvl="0" algn="l">
              <a:lnSpc>
                <a:spcPct val="90000"/>
              </a:lnSpc>
              <a:spcBef>
                <a:spcPts val="0"/>
              </a:spcBef>
            </a:pPr>
            <a:r>
              <a:rPr lang="en-GB" sz="2400" b="1" i="1" dirty="0">
                <a:solidFill>
                  <a:prstClr val="black"/>
                </a:solidFill>
                <a:latin typeface="Arial" pitchFamily="34" charset="0"/>
                <a:ea typeface="+mn-ea"/>
                <a:cs typeface="Arial" pitchFamily="34" charset="0"/>
              </a:rPr>
              <a:t>Lecturer, </a:t>
            </a:r>
            <a:r>
              <a:rPr lang="en-GB" sz="2400" b="1" i="1" dirty="0" err="1">
                <a:solidFill>
                  <a:prstClr val="black"/>
                </a:solidFill>
                <a:latin typeface="Arial" pitchFamily="34" charset="0"/>
                <a:ea typeface="+mn-ea"/>
                <a:cs typeface="Arial" pitchFamily="34" charset="0"/>
              </a:rPr>
              <a:t>Mrs.</a:t>
            </a:r>
            <a:r>
              <a:rPr lang="en-GB" sz="2400" b="1" i="1" dirty="0">
                <a:solidFill>
                  <a:prstClr val="black"/>
                </a:solidFill>
                <a:latin typeface="Arial" pitchFamily="34" charset="0"/>
                <a:ea typeface="+mn-ea"/>
                <a:cs typeface="Arial" pitchFamily="34" charset="0"/>
              </a:rPr>
              <a:t> Olympia </a:t>
            </a:r>
            <a:r>
              <a:rPr lang="en-GB" sz="2400" b="1" i="1" dirty="0" err="1">
                <a:solidFill>
                  <a:prstClr val="black"/>
                </a:solidFill>
                <a:latin typeface="Arial" pitchFamily="34" charset="0"/>
                <a:ea typeface="+mn-ea"/>
                <a:cs typeface="Arial" pitchFamily="34" charset="0"/>
              </a:rPr>
              <a:t>Jelagat</a:t>
            </a:r>
            <a:r>
              <a:rPr lang="en-GB" sz="2400" b="1" i="1" dirty="0">
                <a:solidFill>
                  <a:prstClr val="black"/>
                </a:solidFill>
                <a:latin typeface="Arial" pitchFamily="34" charset="0"/>
                <a:ea typeface="+mn-ea"/>
                <a:cs typeface="Arial" pitchFamily="34" charset="0"/>
              </a:rPr>
              <a:t> Keino – </a:t>
            </a:r>
            <a:r>
              <a:rPr lang="en-GB" sz="2400" b="1" i="1" dirty="0" err="1">
                <a:solidFill>
                  <a:prstClr val="black"/>
                </a:solidFill>
                <a:latin typeface="Arial" pitchFamily="34" charset="0"/>
                <a:ea typeface="+mn-ea"/>
                <a:cs typeface="Arial" pitchFamily="34" charset="0"/>
              </a:rPr>
              <a:t>Okal</a:t>
            </a:r>
            <a:r>
              <a:rPr lang="en-GB" sz="2400" b="1" i="1" dirty="0">
                <a:solidFill>
                  <a:prstClr val="black"/>
                </a:solidFill>
                <a:latin typeface="Arial" pitchFamily="34" charset="0"/>
                <a:ea typeface="+mn-ea"/>
                <a:cs typeface="Arial" pitchFamily="34" charset="0"/>
              </a:rPr>
              <a:t>  and</a:t>
            </a:r>
          </a:p>
          <a:p>
            <a:pPr lvl="0" algn="l">
              <a:lnSpc>
                <a:spcPct val="90000"/>
              </a:lnSpc>
              <a:spcBef>
                <a:spcPts val="0"/>
              </a:spcBef>
            </a:pPr>
            <a:r>
              <a:rPr lang="en-GB" sz="2400" b="1" i="1" dirty="0">
                <a:solidFill>
                  <a:prstClr val="black"/>
                </a:solidFill>
                <a:latin typeface="Arial" pitchFamily="34" charset="0"/>
                <a:ea typeface="+mn-ea"/>
                <a:cs typeface="Arial" pitchFamily="34" charset="0"/>
              </a:rPr>
              <a:t>Nursing Officer, </a:t>
            </a:r>
            <a:r>
              <a:rPr lang="en-GB" sz="2400" b="1" i="1" dirty="0" err="1">
                <a:solidFill>
                  <a:prstClr val="black"/>
                </a:solidFill>
                <a:latin typeface="Arial" pitchFamily="34" charset="0"/>
                <a:ea typeface="+mn-ea"/>
                <a:cs typeface="Arial" pitchFamily="34" charset="0"/>
              </a:rPr>
              <a:t>Mrs.</a:t>
            </a:r>
            <a:r>
              <a:rPr lang="en-GB" sz="2400" b="1" i="1" dirty="0">
                <a:solidFill>
                  <a:prstClr val="black"/>
                </a:solidFill>
                <a:latin typeface="Arial" pitchFamily="34" charset="0"/>
                <a:ea typeface="+mn-ea"/>
                <a:cs typeface="Arial" pitchFamily="34" charset="0"/>
              </a:rPr>
              <a:t> </a:t>
            </a:r>
            <a:r>
              <a:rPr lang="en-GB" sz="2400" b="1" i="1" dirty="0" err="1">
                <a:solidFill>
                  <a:prstClr val="black"/>
                </a:solidFill>
                <a:latin typeface="Arial" pitchFamily="34" charset="0"/>
                <a:ea typeface="+mn-ea"/>
                <a:cs typeface="Arial" pitchFamily="34" charset="0"/>
              </a:rPr>
              <a:t>Caren</a:t>
            </a:r>
            <a:r>
              <a:rPr lang="en-GB" sz="2400" b="1" i="1" dirty="0">
                <a:solidFill>
                  <a:prstClr val="black"/>
                </a:solidFill>
                <a:latin typeface="Arial" pitchFamily="34" charset="0"/>
                <a:ea typeface="+mn-ea"/>
                <a:cs typeface="Arial" pitchFamily="34" charset="0"/>
              </a:rPr>
              <a:t> </a:t>
            </a:r>
            <a:r>
              <a:rPr lang="en-GB" sz="2400" b="1" i="1" dirty="0" err="1">
                <a:solidFill>
                  <a:prstClr val="black"/>
                </a:solidFill>
                <a:latin typeface="Arial" pitchFamily="34" charset="0"/>
                <a:ea typeface="+mn-ea"/>
                <a:cs typeface="Arial" pitchFamily="34" charset="0"/>
              </a:rPr>
              <a:t>Imbukwa</a:t>
            </a:r>
            <a:r>
              <a:rPr lang="en-GB" sz="2400" b="1" i="1" dirty="0">
                <a:solidFill>
                  <a:prstClr val="black"/>
                </a:solidFill>
                <a:latin typeface="Arial" pitchFamily="34" charset="0"/>
                <a:ea typeface="+mn-ea"/>
                <a:cs typeface="Arial" pitchFamily="34" charset="0"/>
              </a:rPr>
              <a:t> </a:t>
            </a:r>
            <a:r>
              <a:rPr lang="en-GB" sz="2400" b="1" i="1" dirty="0" err="1">
                <a:solidFill>
                  <a:prstClr val="black"/>
                </a:solidFill>
                <a:latin typeface="Arial" pitchFamily="34" charset="0"/>
                <a:ea typeface="+mn-ea"/>
                <a:cs typeface="Arial" pitchFamily="34" charset="0"/>
              </a:rPr>
              <a:t>Asilwa</a:t>
            </a:r>
            <a:endParaRPr lang="en-GB" sz="2400" b="1" i="1" dirty="0">
              <a:solidFill>
                <a:prstClr val="black"/>
              </a:solidFill>
              <a:latin typeface="Arial" pitchFamily="34" charset="0"/>
              <a:ea typeface="+mn-ea"/>
              <a:cs typeface="Arial" pitchFamily="34" charset="0"/>
            </a:endParaRPr>
          </a:p>
          <a:p>
            <a:pPr lvl="0" algn="l">
              <a:lnSpc>
                <a:spcPct val="90000"/>
              </a:lnSpc>
              <a:spcBef>
                <a:spcPts val="0"/>
              </a:spcBef>
            </a:pPr>
            <a:r>
              <a:rPr lang="en-GB" sz="2400" dirty="0">
                <a:solidFill>
                  <a:prstClr val="black"/>
                </a:solidFill>
                <a:latin typeface="Arial" pitchFamily="34" charset="0"/>
                <a:ea typeface="+mn-ea"/>
                <a:cs typeface="Arial" pitchFamily="34" charset="0"/>
              </a:rPr>
              <a:t>visited </a:t>
            </a:r>
            <a:r>
              <a:rPr lang="en-GB" sz="2400" dirty="0" err="1">
                <a:solidFill>
                  <a:prstClr val="black"/>
                </a:solidFill>
                <a:latin typeface="Arial" pitchFamily="34" charset="0"/>
                <a:ea typeface="+mn-ea"/>
                <a:cs typeface="Arial" pitchFamily="34" charset="0"/>
              </a:rPr>
              <a:t>Kemi</a:t>
            </a:r>
            <a:r>
              <a:rPr lang="en-GB" sz="2400" dirty="0">
                <a:solidFill>
                  <a:prstClr val="black"/>
                </a:solidFill>
                <a:latin typeface="Arial" pitchFamily="34" charset="0"/>
                <a:ea typeface="+mn-ea"/>
                <a:cs typeface="Arial" pitchFamily="34" charset="0"/>
              </a:rPr>
              <a:t>, </a:t>
            </a:r>
            <a:r>
              <a:rPr lang="en-GB" sz="2400" dirty="0" err="1">
                <a:solidFill>
                  <a:prstClr val="black"/>
                </a:solidFill>
                <a:latin typeface="Arial" pitchFamily="34" charset="0"/>
                <a:ea typeface="+mn-ea"/>
                <a:cs typeface="Arial" pitchFamily="34" charset="0"/>
              </a:rPr>
              <a:t>Kokkola</a:t>
            </a:r>
            <a:r>
              <a:rPr lang="en-GB" sz="2400" dirty="0">
                <a:solidFill>
                  <a:prstClr val="black"/>
                </a:solidFill>
                <a:latin typeface="Arial" pitchFamily="34" charset="0"/>
                <a:ea typeface="+mn-ea"/>
                <a:cs typeface="Arial" pitchFamily="34" charset="0"/>
              </a:rPr>
              <a:t>, Vaasa, </a:t>
            </a:r>
            <a:r>
              <a:rPr lang="en-GB" sz="2400" dirty="0" err="1">
                <a:solidFill>
                  <a:prstClr val="black"/>
                </a:solidFill>
                <a:latin typeface="Arial" pitchFamily="34" charset="0"/>
                <a:ea typeface="+mn-ea"/>
                <a:cs typeface="Arial" pitchFamily="34" charset="0"/>
              </a:rPr>
              <a:t>Seinäjoki</a:t>
            </a:r>
            <a:r>
              <a:rPr lang="en-GB" sz="2400" dirty="0">
                <a:solidFill>
                  <a:prstClr val="black"/>
                </a:solidFill>
                <a:latin typeface="Arial" pitchFamily="34" charset="0"/>
                <a:ea typeface="+mn-ea"/>
                <a:cs typeface="Arial" pitchFamily="34" charset="0"/>
              </a:rPr>
              <a:t>, Tampere  and Helsinki for one month  20</a:t>
            </a:r>
            <a:r>
              <a:rPr lang="en-GB" sz="2400" baseline="30000" dirty="0">
                <a:solidFill>
                  <a:prstClr val="black"/>
                </a:solidFill>
                <a:latin typeface="Arial" pitchFamily="34" charset="0"/>
                <a:ea typeface="+mn-ea"/>
                <a:cs typeface="Arial" pitchFamily="34" charset="0"/>
              </a:rPr>
              <a:t>th</a:t>
            </a:r>
            <a:r>
              <a:rPr lang="en-GB" sz="2400" dirty="0">
                <a:solidFill>
                  <a:prstClr val="black"/>
                </a:solidFill>
                <a:latin typeface="Arial" pitchFamily="34" charset="0"/>
                <a:ea typeface="+mn-ea"/>
                <a:cs typeface="Arial" pitchFamily="34" charset="0"/>
              </a:rPr>
              <a:t> March to 16</a:t>
            </a:r>
            <a:r>
              <a:rPr lang="en-GB" sz="2400" baseline="30000" dirty="0">
                <a:solidFill>
                  <a:prstClr val="black"/>
                </a:solidFill>
                <a:latin typeface="Arial" pitchFamily="34" charset="0"/>
                <a:ea typeface="+mn-ea"/>
                <a:cs typeface="Arial" pitchFamily="34" charset="0"/>
              </a:rPr>
              <a:t>th</a:t>
            </a:r>
            <a:r>
              <a:rPr lang="en-GB" sz="2400" dirty="0">
                <a:solidFill>
                  <a:prstClr val="black"/>
                </a:solidFill>
                <a:latin typeface="Arial" pitchFamily="34" charset="0"/>
                <a:ea typeface="+mn-ea"/>
                <a:cs typeface="Arial" pitchFamily="34" charset="0"/>
              </a:rPr>
              <a:t> April 2011</a:t>
            </a:r>
          </a:p>
          <a:p>
            <a:pPr lvl="0" algn="l">
              <a:lnSpc>
                <a:spcPct val="90000"/>
              </a:lnSpc>
              <a:spcBef>
                <a:spcPts val="0"/>
              </a:spcBef>
            </a:pPr>
            <a:r>
              <a:rPr lang="en-GB" sz="2400" b="1" i="1" dirty="0" err="1">
                <a:solidFill>
                  <a:prstClr val="black"/>
                </a:solidFill>
                <a:latin typeface="Arial" pitchFamily="34" charset="0"/>
                <a:ea typeface="+mn-ea"/>
                <a:cs typeface="Arial" pitchFamily="34" charset="0"/>
              </a:rPr>
              <a:t>Dr.</a:t>
            </a:r>
            <a:r>
              <a:rPr lang="en-GB" sz="2400" b="1" i="1" dirty="0">
                <a:solidFill>
                  <a:prstClr val="black"/>
                </a:solidFill>
                <a:latin typeface="Arial" pitchFamily="34" charset="0"/>
                <a:ea typeface="+mn-ea"/>
                <a:cs typeface="Arial" pitchFamily="34" charset="0"/>
              </a:rPr>
              <a:t> Rose </a:t>
            </a:r>
            <a:r>
              <a:rPr lang="en-GB" sz="2400" b="1" i="1" dirty="0" err="1">
                <a:solidFill>
                  <a:prstClr val="black"/>
                </a:solidFill>
                <a:latin typeface="Arial" pitchFamily="34" charset="0"/>
                <a:ea typeface="+mn-ea"/>
                <a:cs typeface="Arial" pitchFamily="34" charset="0"/>
              </a:rPr>
              <a:t>Omolo</a:t>
            </a:r>
            <a:r>
              <a:rPr lang="en-GB" sz="2400" b="1" i="1" dirty="0">
                <a:solidFill>
                  <a:prstClr val="black"/>
                </a:solidFill>
                <a:latin typeface="Arial" pitchFamily="34" charset="0"/>
                <a:ea typeface="+mn-ea"/>
                <a:cs typeface="Arial" pitchFamily="34" charset="0"/>
              </a:rPr>
              <a:t> – </a:t>
            </a:r>
            <a:r>
              <a:rPr lang="en-GB" sz="2400" b="1" i="1" dirty="0" err="1">
                <a:solidFill>
                  <a:prstClr val="black"/>
                </a:solidFill>
                <a:latin typeface="Arial" pitchFamily="34" charset="0"/>
                <a:ea typeface="+mn-ea"/>
                <a:cs typeface="Arial" pitchFamily="34" charset="0"/>
              </a:rPr>
              <a:t>Ongati</a:t>
            </a:r>
            <a:r>
              <a:rPr lang="en-GB" sz="2400" b="1" i="1" dirty="0">
                <a:solidFill>
                  <a:prstClr val="black"/>
                </a:solidFill>
                <a:latin typeface="Arial" pitchFamily="34" charset="0"/>
                <a:ea typeface="+mn-ea"/>
                <a:cs typeface="Arial" pitchFamily="34" charset="0"/>
              </a:rPr>
              <a:t>  </a:t>
            </a:r>
            <a:r>
              <a:rPr lang="en-GB" sz="2400" dirty="0">
                <a:solidFill>
                  <a:prstClr val="black"/>
                </a:solidFill>
                <a:latin typeface="Arial" pitchFamily="34" charset="0"/>
                <a:ea typeface="+mn-ea"/>
                <a:cs typeface="Arial" pitchFamily="34" charset="0"/>
              </a:rPr>
              <a:t>visited </a:t>
            </a:r>
            <a:r>
              <a:rPr lang="en-GB" sz="2400" dirty="0" err="1">
                <a:solidFill>
                  <a:prstClr val="black"/>
                </a:solidFill>
                <a:latin typeface="Arial" pitchFamily="34" charset="0"/>
                <a:ea typeface="+mn-ea"/>
                <a:cs typeface="Arial" pitchFamily="34" charset="0"/>
              </a:rPr>
              <a:t>Seinäjoki</a:t>
            </a:r>
            <a:r>
              <a:rPr lang="en-GB" sz="2400" dirty="0">
                <a:solidFill>
                  <a:prstClr val="black"/>
                </a:solidFill>
                <a:latin typeface="Arial" pitchFamily="34" charset="0"/>
                <a:ea typeface="+mn-ea"/>
                <a:cs typeface="Arial" pitchFamily="34" charset="0"/>
              </a:rPr>
              <a:t> and </a:t>
            </a:r>
            <a:r>
              <a:rPr lang="en-GB" sz="2400" dirty="0" err="1">
                <a:solidFill>
                  <a:prstClr val="black"/>
                </a:solidFill>
                <a:latin typeface="Arial" pitchFamily="34" charset="0"/>
                <a:ea typeface="+mn-ea"/>
                <a:cs typeface="Arial" pitchFamily="34" charset="0"/>
              </a:rPr>
              <a:t>Kokkola</a:t>
            </a:r>
            <a:r>
              <a:rPr lang="en-GB" sz="2400" dirty="0">
                <a:solidFill>
                  <a:prstClr val="black"/>
                </a:solidFill>
                <a:latin typeface="Arial" pitchFamily="34" charset="0"/>
                <a:ea typeface="+mn-ea"/>
                <a:cs typeface="Arial" pitchFamily="34" charset="0"/>
              </a:rPr>
              <a:t> for two weeks 30</a:t>
            </a:r>
            <a:r>
              <a:rPr lang="en-GB" sz="2400" baseline="30000" dirty="0">
                <a:solidFill>
                  <a:prstClr val="black"/>
                </a:solidFill>
                <a:latin typeface="Arial" pitchFamily="34" charset="0"/>
                <a:ea typeface="+mn-ea"/>
                <a:cs typeface="Arial" pitchFamily="34" charset="0"/>
              </a:rPr>
              <a:t>th</a:t>
            </a:r>
            <a:r>
              <a:rPr lang="en-GB" sz="2400" dirty="0">
                <a:solidFill>
                  <a:prstClr val="black"/>
                </a:solidFill>
                <a:latin typeface="Arial" pitchFamily="34" charset="0"/>
                <a:ea typeface="+mn-ea"/>
                <a:cs typeface="Arial" pitchFamily="34" charset="0"/>
              </a:rPr>
              <a:t> August – 9</a:t>
            </a:r>
            <a:r>
              <a:rPr lang="en-GB" sz="2400" baseline="30000" dirty="0">
                <a:solidFill>
                  <a:prstClr val="black"/>
                </a:solidFill>
                <a:latin typeface="Arial" pitchFamily="34" charset="0"/>
                <a:ea typeface="+mn-ea"/>
                <a:cs typeface="Arial" pitchFamily="34" charset="0"/>
              </a:rPr>
              <a:t>th</a:t>
            </a:r>
            <a:r>
              <a:rPr lang="en-GB" sz="2400" dirty="0">
                <a:solidFill>
                  <a:prstClr val="black"/>
                </a:solidFill>
                <a:latin typeface="Arial" pitchFamily="34" charset="0"/>
                <a:ea typeface="+mn-ea"/>
                <a:cs typeface="Arial" pitchFamily="34" charset="0"/>
              </a:rPr>
              <a:t> September 2011</a:t>
            </a:r>
          </a:p>
          <a:p>
            <a:pPr lvl="0" algn="l">
              <a:lnSpc>
                <a:spcPct val="90000"/>
              </a:lnSpc>
              <a:spcBef>
                <a:spcPts val="0"/>
              </a:spcBef>
            </a:pPr>
            <a:endParaRPr lang="en-GB" sz="2400" b="1" dirty="0">
              <a:solidFill>
                <a:prstClr val="black"/>
              </a:solidFill>
              <a:latin typeface="Arial" pitchFamily="34" charset="0"/>
              <a:ea typeface="+mn-ea"/>
              <a:cs typeface="Arial" pitchFamily="34" charset="0"/>
            </a:endParaRPr>
          </a:p>
          <a:p>
            <a:pPr lvl="0" algn="l">
              <a:lnSpc>
                <a:spcPct val="90000"/>
              </a:lnSpc>
              <a:spcBef>
                <a:spcPts val="0"/>
              </a:spcBef>
            </a:pPr>
            <a:r>
              <a:rPr lang="en-GB" sz="2400" b="1" i="1" dirty="0" err="1">
                <a:solidFill>
                  <a:prstClr val="black"/>
                </a:solidFill>
                <a:latin typeface="Arial" pitchFamily="34" charset="0"/>
                <a:ea typeface="+mn-ea"/>
                <a:cs typeface="Arial" pitchFamily="34" charset="0"/>
              </a:rPr>
              <a:t>Mr.</a:t>
            </a:r>
            <a:r>
              <a:rPr lang="en-GB" sz="2400" b="1" i="1" dirty="0">
                <a:solidFill>
                  <a:prstClr val="black"/>
                </a:solidFill>
                <a:latin typeface="Arial" pitchFamily="34" charset="0"/>
                <a:ea typeface="+mn-ea"/>
                <a:cs typeface="Arial" pitchFamily="34" charset="0"/>
              </a:rPr>
              <a:t> </a:t>
            </a:r>
            <a:r>
              <a:rPr lang="en-GB" sz="2400" b="1" i="1" dirty="0" err="1">
                <a:solidFill>
                  <a:prstClr val="black"/>
                </a:solidFill>
                <a:latin typeface="Arial" pitchFamily="34" charset="0"/>
                <a:ea typeface="+mn-ea"/>
                <a:cs typeface="Arial" pitchFamily="34" charset="0"/>
              </a:rPr>
              <a:t>Japheths</a:t>
            </a:r>
            <a:r>
              <a:rPr lang="en-GB" sz="2400" b="1" i="1" dirty="0">
                <a:solidFill>
                  <a:prstClr val="black"/>
                </a:solidFill>
                <a:latin typeface="Arial" pitchFamily="34" charset="0"/>
                <a:ea typeface="+mn-ea"/>
                <a:cs typeface="Arial" pitchFamily="34" charset="0"/>
              </a:rPr>
              <a:t> </a:t>
            </a:r>
            <a:r>
              <a:rPr lang="en-GB" sz="2400" b="1" i="1" dirty="0" err="1">
                <a:solidFill>
                  <a:prstClr val="black"/>
                </a:solidFill>
                <a:latin typeface="Arial" pitchFamily="34" charset="0"/>
                <a:ea typeface="+mn-ea"/>
                <a:cs typeface="Arial" pitchFamily="34" charset="0"/>
              </a:rPr>
              <a:t>Ogendi</a:t>
            </a:r>
            <a:r>
              <a:rPr lang="en-GB" sz="2400" b="1" i="1" dirty="0">
                <a:solidFill>
                  <a:prstClr val="black"/>
                </a:solidFill>
                <a:latin typeface="Arial" pitchFamily="34" charset="0"/>
                <a:ea typeface="+mn-ea"/>
                <a:cs typeface="Arial" pitchFamily="34" charset="0"/>
              </a:rPr>
              <a:t> and </a:t>
            </a:r>
            <a:r>
              <a:rPr lang="en-GB" sz="2400" b="1" i="1" dirty="0" err="1">
                <a:solidFill>
                  <a:prstClr val="black"/>
                </a:solidFill>
                <a:latin typeface="Arial" pitchFamily="34" charset="0"/>
                <a:ea typeface="+mn-ea"/>
                <a:cs typeface="Arial" pitchFamily="34" charset="0"/>
              </a:rPr>
              <a:t>Ms.</a:t>
            </a:r>
            <a:r>
              <a:rPr lang="en-GB" sz="2400" b="1" i="1" dirty="0">
                <a:solidFill>
                  <a:prstClr val="black"/>
                </a:solidFill>
                <a:latin typeface="Arial" pitchFamily="34" charset="0"/>
                <a:ea typeface="+mn-ea"/>
                <a:cs typeface="Arial" pitchFamily="34" charset="0"/>
              </a:rPr>
              <a:t> Linda </a:t>
            </a:r>
            <a:r>
              <a:rPr lang="en-GB" sz="2400" b="1" i="1" dirty="0" err="1">
                <a:solidFill>
                  <a:prstClr val="black"/>
                </a:solidFill>
                <a:latin typeface="Arial" pitchFamily="34" charset="0"/>
                <a:ea typeface="+mn-ea"/>
                <a:cs typeface="Arial" pitchFamily="34" charset="0"/>
              </a:rPr>
              <a:t>Mogambi</a:t>
            </a:r>
            <a:r>
              <a:rPr lang="en-GB" sz="2400" b="1" i="1" dirty="0">
                <a:solidFill>
                  <a:prstClr val="black"/>
                </a:solidFill>
                <a:latin typeface="Arial" pitchFamily="34" charset="0"/>
                <a:ea typeface="+mn-ea"/>
                <a:cs typeface="Arial" pitchFamily="34" charset="0"/>
              </a:rPr>
              <a:t> </a:t>
            </a:r>
            <a:r>
              <a:rPr lang="en-GB" sz="2400" dirty="0" smtClean="0">
                <a:solidFill>
                  <a:prstClr val="black"/>
                </a:solidFill>
                <a:latin typeface="Arial" pitchFamily="34" charset="0"/>
                <a:ea typeface="+mn-ea"/>
                <a:cs typeface="Arial" pitchFamily="34" charset="0"/>
              </a:rPr>
              <a:t>visited  </a:t>
            </a:r>
            <a:r>
              <a:rPr lang="en-GB" sz="2400" dirty="0">
                <a:solidFill>
                  <a:prstClr val="black"/>
                </a:solidFill>
                <a:latin typeface="Arial" pitchFamily="34" charset="0"/>
                <a:ea typeface="+mn-ea"/>
                <a:cs typeface="Arial" pitchFamily="34" charset="0"/>
              </a:rPr>
              <a:t>Helsinki, </a:t>
            </a:r>
            <a:r>
              <a:rPr lang="en-GB" sz="2400" dirty="0" err="1">
                <a:solidFill>
                  <a:prstClr val="black"/>
                </a:solidFill>
                <a:latin typeface="Arial" pitchFamily="34" charset="0"/>
                <a:ea typeface="+mn-ea"/>
                <a:cs typeface="Arial" pitchFamily="34" charset="0"/>
              </a:rPr>
              <a:t>Kokkola</a:t>
            </a:r>
            <a:r>
              <a:rPr lang="en-GB" sz="2400" dirty="0">
                <a:solidFill>
                  <a:prstClr val="black"/>
                </a:solidFill>
                <a:latin typeface="Arial" pitchFamily="34" charset="0"/>
                <a:ea typeface="+mn-ea"/>
                <a:cs typeface="Arial" pitchFamily="34" charset="0"/>
              </a:rPr>
              <a:t>, </a:t>
            </a:r>
            <a:r>
              <a:rPr lang="en-GB" sz="2400" dirty="0" err="1">
                <a:solidFill>
                  <a:prstClr val="black"/>
                </a:solidFill>
                <a:latin typeface="Arial" pitchFamily="34" charset="0"/>
                <a:ea typeface="+mn-ea"/>
                <a:cs typeface="Arial" pitchFamily="34" charset="0"/>
              </a:rPr>
              <a:t>Seinäjoki</a:t>
            </a:r>
            <a:r>
              <a:rPr lang="en-GB" sz="2400" dirty="0">
                <a:solidFill>
                  <a:prstClr val="black"/>
                </a:solidFill>
                <a:latin typeface="Arial" pitchFamily="34" charset="0"/>
                <a:ea typeface="+mn-ea"/>
                <a:cs typeface="Arial" pitchFamily="34" charset="0"/>
              </a:rPr>
              <a:t>, </a:t>
            </a:r>
            <a:r>
              <a:rPr lang="en-GB" sz="2400" dirty="0" err="1">
                <a:solidFill>
                  <a:prstClr val="black"/>
                </a:solidFill>
                <a:latin typeface="Arial" pitchFamily="34" charset="0"/>
                <a:ea typeface="+mn-ea"/>
                <a:cs typeface="Arial" pitchFamily="34" charset="0"/>
              </a:rPr>
              <a:t>Hämeenlinna</a:t>
            </a:r>
            <a:r>
              <a:rPr lang="en-GB" sz="2400" dirty="0">
                <a:solidFill>
                  <a:prstClr val="black"/>
                </a:solidFill>
                <a:latin typeface="Arial" pitchFamily="34" charset="0"/>
                <a:ea typeface="+mn-ea"/>
                <a:cs typeface="Arial" pitchFamily="34" charset="0"/>
              </a:rPr>
              <a:t> and Tampere </a:t>
            </a:r>
            <a:r>
              <a:rPr lang="en-GB" sz="2400" dirty="0" smtClean="0">
                <a:solidFill>
                  <a:prstClr val="black"/>
                </a:solidFill>
                <a:latin typeface="Arial" pitchFamily="34" charset="0"/>
                <a:ea typeface="+mn-ea"/>
                <a:cs typeface="Arial" pitchFamily="34" charset="0"/>
              </a:rPr>
              <a:t>from </a:t>
            </a:r>
            <a:r>
              <a:rPr lang="en-GB" sz="2400" dirty="0">
                <a:solidFill>
                  <a:prstClr val="black"/>
                </a:solidFill>
                <a:latin typeface="Arial" pitchFamily="34" charset="0"/>
                <a:ea typeface="+mn-ea"/>
                <a:cs typeface="Arial" pitchFamily="34" charset="0"/>
              </a:rPr>
              <a:t>2</a:t>
            </a:r>
            <a:r>
              <a:rPr lang="en-GB" sz="2400" baseline="30000" dirty="0">
                <a:solidFill>
                  <a:prstClr val="black"/>
                </a:solidFill>
                <a:latin typeface="Arial" pitchFamily="34" charset="0"/>
                <a:ea typeface="+mn-ea"/>
                <a:cs typeface="Arial" pitchFamily="34" charset="0"/>
              </a:rPr>
              <a:t>nd</a:t>
            </a:r>
            <a:r>
              <a:rPr lang="en-GB" sz="2400" dirty="0">
                <a:solidFill>
                  <a:prstClr val="black"/>
                </a:solidFill>
                <a:latin typeface="Arial" pitchFamily="34" charset="0"/>
                <a:ea typeface="+mn-ea"/>
                <a:cs typeface="Arial" pitchFamily="34" charset="0"/>
              </a:rPr>
              <a:t> May to 26</a:t>
            </a:r>
            <a:r>
              <a:rPr lang="en-GB" sz="2400" baseline="30000" dirty="0">
                <a:solidFill>
                  <a:prstClr val="black"/>
                </a:solidFill>
                <a:latin typeface="Arial" pitchFamily="34" charset="0"/>
                <a:ea typeface="+mn-ea"/>
                <a:cs typeface="Arial" pitchFamily="34" charset="0"/>
              </a:rPr>
              <a:t>th</a:t>
            </a:r>
            <a:r>
              <a:rPr lang="en-GB" sz="2400" dirty="0">
                <a:solidFill>
                  <a:prstClr val="black"/>
                </a:solidFill>
                <a:latin typeface="Arial" pitchFamily="34" charset="0"/>
                <a:ea typeface="+mn-ea"/>
                <a:cs typeface="Arial" pitchFamily="34" charset="0"/>
              </a:rPr>
              <a:t> May 2012.</a:t>
            </a:r>
          </a:p>
          <a:p>
            <a:pPr lvl="0" algn="l">
              <a:lnSpc>
                <a:spcPct val="90000"/>
              </a:lnSpc>
              <a:spcBef>
                <a:spcPts val="0"/>
              </a:spcBef>
            </a:pPr>
            <a:endParaRPr lang="en-GB" sz="2400" dirty="0">
              <a:solidFill>
                <a:prstClr val="black"/>
              </a:solidFill>
              <a:latin typeface="Arial" charset="0"/>
              <a:ea typeface="+mn-ea"/>
              <a:cs typeface="Arial"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4081097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916980" y="660698"/>
            <a:ext cx="7200800" cy="1184127"/>
          </a:xfrm>
        </p:spPr>
        <p:txBody>
          <a:bodyPr>
            <a:normAutofit/>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916980" y="660698"/>
            <a:ext cx="7543452" cy="5072558"/>
          </a:xfrm>
        </p:spPr>
        <p:txBody>
          <a:bodyPr>
            <a:normAutofit/>
          </a:bodyPr>
          <a:lstStyle/>
          <a:p>
            <a:pPr lvl="0" algn="l">
              <a:spcBef>
                <a:spcPts val="0"/>
              </a:spcBef>
            </a:pPr>
            <a:r>
              <a:rPr lang="en-GB" sz="2400" b="1" dirty="0">
                <a:solidFill>
                  <a:prstClr val="black"/>
                </a:solidFill>
                <a:latin typeface="Arial" charset="0"/>
                <a:ea typeface="+mn-ea"/>
                <a:cs typeface="Times New Roman" pitchFamily="18" charset="0"/>
              </a:rPr>
              <a:t>Student and Teacher exchange between Finland, Kenya and Uganda</a:t>
            </a:r>
            <a:endParaRPr lang="fi-FI" sz="2400" dirty="0">
              <a:solidFill>
                <a:prstClr val="black"/>
              </a:solidFill>
              <a:latin typeface="Calibri"/>
              <a:ea typeface="+mn-ea"/>
              <a:cs typeface="+mn-cs"/>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90000"/>
              </a:lnSpc>
              <a:spcBef>
                <a:spcPts val="0"/>
              </a:spcBef>
            </a:pPr>
            <a:r>
              <a:rPr lang="fi-FI" b="1" u="sng" dirty="0">
                <a:solidFill>
                  <a:prstClr val="black"/>
                </a:solidFill>
                <a:latin typeface="Arial" pitchFamily="34" charset="0"/>
                <a:ea typeface="+mn-ea"/>
                <a:cs typeface="Arial" pitchFamily="34" charset="0"/>
              </a:rPr>
              <a:t>FROM  AFRICA TO FINLAND</a:t>
            </a:r>
          </a:p>
          <a:p>
            <a:pPr marL="457200" lvl="0" indent="-457200" algn="l">
              <a:spcBef>
                <a:spcPts val="0"/>
              </a:spcBef>
            </a:pPr>
            <a:r>
              <a:rPr lang="en-GB" dirty="0">
                <a:solidFill>
                  <a:prstClr val="black"/>
                </a:solidFill>
                <a:latin typeface="Arial" pitchFamily="34" charset="0"/>
                <a:ea typeface="+mn-ea"/>
                <a:cs typeface="Arial" pitchFamily="34" charset="0"/>
              </a:rPr>
              <a:t>27 Students from Uganda  in the years 2000 – 2012,  study placements in all member Universities of Applied Sciences</a:t>
            </a:r>
          </a:p>
          <a:p>
            <a:pPr lvl="0" algn="l">
              <a:spcBef>
                <a:spcPts val="0"/>
              </a:spcBef>
            </a:pPr>
            <a:r>
              <a:rPr lang="en-GB" dirty="0">
                <a:solidFill>
                  <a:prstClr val="black"/>
                </a:solidFill>
                <a:latin typeface="Arial" pitchFamily="34" charset="0"/>
                <a:ea typeface="+mn-ea"/>
                <a:cs typeface="Arial" pitchFamily="34" charset="0"/>
              </a:rPr>
              <a:t>41 students from </a:t>
            </a:r>
            <a:r>
              <a:rPr lang="en-GB" dirty="0" err="1">
                <a:solidFill>
                  <a:prstClr val="black"/>
                </a:solidFill>
                <a:latin typeface="Arial" pitchFamily="34" charset="0"/>
                <a:ea typeface="+mn-ea"/>
                <a:cs typeface="Arial" pitchFamily="34" charset="0"/>
              </a:rPr>
              <a:t>Maseno</a:t>
            </a:r>
            <a:r>
              <a:rPr lang="en-GB" dirty="0">
                <a:solidFill>
                  <a:prstClr val="black"/>
                </a:solidFill>
                <a:latin typeface="Arial" pitchFamily="34" charset="0"/>
                <a:ea typeface="+mn-ea"/>
                <a:cs typeface="Arial" pitchFamily="34" charset="0"/>
              </a:rPr>
              <a:t> University Kisumu, Kenya in the years 2004 – 2012,  study placements in all member Universities of Applied Sciences</a:t>
            </a:r>
          </a:p>
          <a:p>
            <a:pPr lvl="0" algn="l">
              <a:spcBef>
                <a:spcPts val="0"/>
              </a:spcBef>
            </a:pPr>
            <a:r>
              <a:rPr lang="en-GB" dirty="0">
                <a:solidFill>
                  <a:prstClr val="black"/>
                </a:solidFill>
                <a:latin typeface="Arial" pitchFamily="34" charset="0"/>
                <a:ea typeface="+mn-ea"/>
                <a:cs typeface="Arial" pitchFamily="34" charset="0"/>
              </a:rPr>
              <a:t>Total number of teachers / staff  </a:t>
            </a:r>
            <a:r>
              <a:rPr lang="en-GB" dirty="0" smtClean="0">
                <a:solidFill>
                  <a:prstClr val="black"/>
                </a:solidFill>
                <a:latin typeface="Arial" pitchFamily="34" charset="0"/>
                <a:ea typeface="+mn-ea"/>
                <a:cs typeface="Arial" pitchFamily="34" charset="0"/>
              </a:rPr>
              <a:t>40  </a:t>
            </a:r>
            <a:r>
              <a:rPr lang="en-GB" dirty="0">
                <a:solidFill>
                  <a:prstClr val="black"/>
                </a:solidFill>
                <a:latin typeface="Arial" pitchFamily="34" charset="0"/>
                <a:ea typeface="+mn-ea"/>
                <a:cs typeface="Arial" pitchFamily="34" charset="0"/>
              </a:rPr>
              <a:t>from Africa to </a:t>
            </a:r>
            <a:r>
              <a:rPr lang="en-GB" dirty="0" smtClean="0">
                <a:solidFill>
                  <a:prstClr val="black"/>
                </a:solidFill>
                <a:latin typeface="Arial" pitchFamily="34" charset="0"/>
                <a:ea typeface="+mn-ea"/>
                <a:cs typeface="Arial" pitchFamily="34" charset="0"/>
              </a:rPr>
              <a:t>Finland</a:t>
            </a:r>
          </a:p>
          <a:p>
            <a:pPr lvl="0" algn="l">
              <a:spcBef>
                <a:spcPts val="0"/>
              </a:spcBef>
            </a:pPr>
            <a:endParaRPr lang="en-GB" dirty="0">
              <a:solidFill>
                <a:prstClr val="black"/>
              </a:solidFill>
              <a:latin typeface="Arial" pitchFamily="34" charset="0"/>
              <a:ea typeface="+mn-ea"/>
              <a:cs typeface="Arial" pitchFamily="34" charset="0"/>
            </a:endParaRPr>
          </a:p>
          <a:p>
            <a:pPr lvl="0" algn="l">
              <a:spcBef>
                <a:spcPts val="0"/>
              </a:spcBef>
            </a:pPr>
            <a:r>
              <a:rPr lang="en-GB" b="1" u="sng" dirty="0">
                <a:solidFill>
                  <a:prstClr val="black"/>
                </a:solidFill>
                <a:latin typeface="Arial" pitchFamily="34" charset="0"/>
                <a:ea typeface="+mn-ea"/>
                <a:cs typeface="Arial" pitchFamily="34" charset="0"/>
              </a:rPr>
              <a:t>FROM FINLAND TO AFRICA</a:t>
            </a:r>
          </a:p>
          <a:p>
            <a:pPr lvl="0" algn="l">
              <a:lnSpc>
                <a:spcPct val="80000"/>
              </a:lnSpc>
              <a:spcBef>
                <a:spcPts val="0"/>
              </a:spcBef>
            </a:pPr>
            <a:r>
              <a:rPr lang="en-GB" dirty="0">
                <a:solidFill>
                  <a:prstClr val="black"/>
                </a:solidFill>
                <a:latin typeface="Arial" pitchFamily="34" charset="0"/>
                <a:ea typeface="+mn-ea"/>
                <a:cs typeface="Arial" pitchFamily="34" charset="0"/>
              </a:rPr>
              <a:t>Finnish Students: Twice a year in 3 months period </a:t>
            </a:r>
            <a:endParaRPr lang="fi-FI" dirty="0">
              <a:solidFill>
                <a:prstClr val="black"/>
              </a:solidFill>
              <a:latin typeface="Arial" pitchFamily="34" charset="0"/>
              <a:ea typeface="+mn-ea"/>
              <a:cs typeface="Arial" pitchFamily="34" charset="0"/>
            </a:endParaRPr>
          </a:p>
          <a:p>
            <a:pPr lvl="0" algn="l">
              <a:lnSpc>
                <a:spcPct val="80000"/>
              </a:lnSpc>
              <a:spcBef>
                <a:spcPts val="0"/>
              </a:spcBef>
            </a:pPr>
            <a:r>
              <a:rPr lang="en-GB" dirty="0">
                <a:solidFill>
                  <a:prstClr val="black"/>
                </a:solidFill>
                <a:latin typeface="Arial" pitchFamily="34" charset="0"/>
                <a:ea typeface="+mn-ea"/>
                <a:cs typeface="Arial" pitchFamily="34" charset="0"/>
              </a:rPr>
              <a:t>1996 - 2012: Total of </a:t>
            </a:r>
            <a:r>
              <a:rPr lang="en-GB" dirty="0" smtClean="0">
                <a:solidFill>
                  <a:prstClr val="black"/>
                </a:solidFill>
                <a:latin typeface="Arial" pitchFamily="34" charset="0"/>
                <a:ea typeface="+mn-ea"/>
                <a:cs typeface="Arial" pitchFamily="34" charset="0"/>
              </a:rPr>
              <a:t>460  </a:t>
            </a:r>
            <a:r>
              <a:rPr lang="en-GB" dirty="0">
                <a:solidFill>
                  <a:prstClr val="black"/>
                </a:solidFill>
                <a:latin typeface="Arial" pitchFamily="34" charset="0"/>
                <a:ea typeface="+mn-ea"/>
                <a:cs typeface="Arial" pitchFamily="34" charset="0"/>
              </a:rPr>
              <a:t>health care/social services/nutrition  students + performing arts/music students15; total </a:t>
            </a:r>
            <a:r>
              <a:rPr lang="en-GB" dirty="0" smtClean="0">
                <a:solidFill>
                  <a:prstClr val="black"/>
                </a:solidFill>
                <a:latin typeface="Arial" pitchFamily="34" charset="0"/>
                <a:ea typeface="+mn-ea"/>
                <a:cs typeface="Arial" pitchFamily="34" charset="0"/>
              </a:rPr>
              <a:t>475 </a:t>
            </a:r>
            <a:r>
              <a:rPr lang="en-GB" dirty="0">
                <a:solidFill>
                  <a:prstClr val="black"/>
                </a:solidFill>
                <a:latin typeface="Arial" pitchFamily="34" charset="0"/>
                <a:ea typeface="+mn-ea"/>
                <a:cs typeface="Arial" pitchFamily="34" charset="0"/>
              </a:rPr>
              <a:t>students</a:t>
            </a:r>
          </a:p>
          <a:p>
            <a:pPr lvl="0" algn="l">
              <a:lnSpc>
                <a:spcPct val="80000"/>
              </a:lnSpc>
              <a:spcBef>
                <a:spcPts val="0"/>
              </a:spcBef>
            </a:pPr>
            <a:r>
              <a:rPr lang="en-GB" dirty="0">
                <a:solidFill>
                  <a:prstClr val="black"/>
                </a:solidFill>
                <a:latin typeface="Arial" pitchFamily="34" charset="0"/>
                <a:ea typeface="+mn-ea"/>
                <a:cs typeface="Arial" pitchFamily="34" charset="0"/>
              </a:rPr>
              <a:t> * </a:t>
            </a:r>
            <a:r>
              <a:rPr lang="en-GB" dirty="0" smtClean="0">
                <a:solidFill>
                  <a:prstClr val="black"/>
                </a:solidFill>
                <a:latin typeface="Arial" pitchFamily="34" charset="0"/>
                <a:ea typeface="+mn-ea"/>
                <a:cs typeface="Arial" pitchFamily="34" charset="0"/>
              </a:rPr>
              <a:t>60 </a:t>
            </a:r>
            <a:r>
              <a:rPr lang="en-GB" dirty="0">
                <a:solidFill>
                  <a:prstClr val="black"/>
                </a:solidFill>
                <a:latin typeface="Arial" pitchFamily="34" charset="0"/>
                <a:ea typeface="+mn-ea"/>
                <a:cs typeface="Arial" pitchFamily="34" charset="0"/>
              </a:rPr>
              <a:t>Finnish Teachers from Finland to Africa </a:t>
            </a:r>
          </a:p>
          <a:p>
            <a:pPr lvl="0" algn="l">
              <a:spcBef>
                <a:spcPts val="0"/>
              </a:spcBef>
            </a:pPr>
            <a:endParaRPr lang="fi-FI"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4132759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fi-FI" sz="2700" b="1" dirty="0" err="1">
                <a:solidFill>
                  <a:prstClr val="black"/>
                </a:solidFill>
                <a:latin typeface="Arial" pitchFamily="34" charset="0"/>
                <a:ea typeface="+mn-ea"/>
                <a:cs typeface="Arial" pitchFamily="34" charset="0"/>
              </a:rPr>
              <a:t>Members</a:t>
            </a:r>
            <a:r>
              <a:rPr lang="fi-FI" sz="2700" b="1" dirty="0">
                <a:solidFill>
                  <a:prstClr val="black"/>
                </a:solidFill>
                <a:latin typeface="Arial" pitchFamily="34" charset="0"/>
                <a:ea typeface="+mn-ea"/>
                <a:cs typeface="Arial" pitchFamily="34" charset="0"/>
              </a:rPr>
              <a:t> of HADCO in the </a:t>
            </a:r>
            <a:r>
              <a:rPr lang="fi-FI" sz="2700" b="1" dirty="0" err="1">
                <a:solidFill>
                  <a:prstClr val="black"/>
                </a:solidFill>
                <a:latin typeface="Arial" pitchFamily="34" charset="0"/>
                <a:ea typeface="+mn-ea"/>
                <a:cs typeface="Arial" pitchFamily="34" charset="0"/>
              </a:rPr>
              <a:t>Year</a:t>
            </a:r>
            <a:r>
              <a:rPr lang="fi-FI" sz="2700" b="1" dirty="0">
                <a:solidFill>
                  <a:prstClr val="black"/>
                </a:solidFill>
                <a:latin typeface="Arial" pitchFamily="34" charset="0"/>
                <a:ea typeface="+mn-ea"/>
                <a:cs typeface="Arial" pitchFamily="34" charset="0"/>
              </a:rPr>
              <a:t> </a:t>
            </a:r>
            <a:r>
              <a:rPr lang="fi-FI" sz="2700" b="1" dirty="0" smtClean="0">
                <a:solidFill>
                  <a:prstClr val="black"/>
                </a:solidFill>
                <a:latin typeface="Arial" pitchFamily="34" charset="0"/>
                <a:ea typeface="+mn-ea"/>
                <a:cs typeface="Arial" pitchFamily="34" charset="0"/>
              </a:rPr>
              <a:t>2013</a:t>
            </a:r>
            <a:r>
              <a:rPr lang="fi-FI" sz="2700" b="1" dirty="0">
                <a:solidFill>
                  <a:prstClr val="black"/>
                </a:solidFill>
                <a:latin typeface="Arial" pitchFamily="34" charset="0"/>
                <a:ea typeface="+mn-ea"/>
                <a:cs typeface="Arial" pitchFamily="34" charset="0"/>
              </a:rPr>
              <a:t/>
            </a:r>
            <a:br>
              <a:rPr lang="fi-FI" sz="2700" b="1" dirty="0">
                <a:solidFill>
                  <a:prstClr val="black"/>
                </a:solidFill>
                <a:latin typeface="Arial" pitchFamily="34" charset="0"/>
                <a:ea typeface="+mn-ea"/>
                <a:cs typeface="Arial" pitchFamily="34" charset="0"/>
              </a:rPr>
            </a:br>
            <a:endParaRPr lang="fi-FI" sz="2700"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7128792" cy="4032448"/>
          </a:xfrm>
        </p:spPr>
        <p:txBody>
          <a:bodyPr>
            <a:normAutofit fontScale="92500" lnSpcReduction="10000"/>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80000"/>
              </a:lnSpc>
              <a:spcBef>
                <a:spcPts val="0"/>
              </a:spcBef>
            </a:pPr>
            <a:r>
              <a:rPr lang="en-GB" b="1" dirty="0" err="1" smtClean="0">
                <a:solidFill>
                  <a:prstClr val="black"/>
                </a:solidFill>
                <a:latin typeface="Arial" pitchFamily="34" charset="0"/>
                <a:ea typeface="+mn-ea"/>
                <a:cs typeface="Arial" pitchFamily="34" charset="0"/>
              </a:rPr>
              <a:t>Centria</a:t>
            </a:r>
            <a:r>
              <a:rPr lang="en-GB" b="1" dirty="0" smtClean="0">
                <a:solidFill>
                  <a:prstClr val="black"/>
                </a:solidFill>
                <a:latin typeface="Arial" pitchFamily="34" charset="0"/>
                <a:ea typeface="+mn-ea"/>
                <a:cs typeface="Arial" pitchFamily="34" charset="0"/>
              </a:rPr>
              <a:t> </a:t>
            </a:r>
            <a:r>
              <a:rPr lang="en-GB" b="1" dirty="0">
                <a:solidFill>
                  <a:prstClr val="black"/>
                </a:solidFill>
                <a:latin typeface="Arial" pitchFamily="34" charset="0"/>
                <a:ea typeface="+mn-ea"/>
                <a:cs typeface="Arial" pitchFamily="34" charset="0"/>
              </a:rPr>
              <a:t>UAS		</a:t>
            </a:r>
            <a:r>
              <a:rPr lang="en-GB" b="1" dirty="0" smtClean="0">
                <a:solidFill>
                  <a:prstClr val="black"/>
                </a:solidFill>
                <a:latin typeface="Arial" pitchFamily="34" charset="0"/>
                <a:ea typeface="+mn-ea"/>
                <a:cs typeface="Arial" pitchFamily="34" charset="0"/>
              </a:rPr>
              <a:t>		</a:t>
            </a:r>
            <a:r>
              <a:rPr lang="en-GB" b="1" dirty="0" err="1" smtClean="0">
                <a:solidFill>
                  <a:prstClr val="black"/>
                </a:solidFill>
                <a:latin typeface="Arial" pitchFamily="34" charset="0"/>
                <a:ea typeface="+mn-ea"/>
                <a:cs typeface="Arial" pitchFamily="34" charset="0"/>
              </a:rPr>
              <a:t>Kokkola</a:t>
            </a:r>
            <a:endParaRPr lang="en-GB" b="1" dirty="0">
              <a:solidFill>
                <a:prstClr val="black"/>
              </a:solidFill>
              <a:latin typeface="Arial" pitchFamily="34" charset="0"/>
              <a:ea typeface="+mn-ea"/>
              <a:cs typeface="Arial" pitchFamily="34" charset="0"/>
            </a:endParaRPr>
          </a:p>
          <a:p>
            <a:pPr lvl="0" algn="l">
              <a:lnSpc>
                <a:spcPct val="80000"/>
              </a:lnSpc>
              <a:spcBef>
                <a:spcPts val="0"/>
              </a:spcBef>
            </a:pPr>
            <a:r>
              <a:rPr lang="fi-FI" b="1" dirty="0" smtClean="0">
                <a:solidFill>
                  <a:prstClr val="black"/>
                </a:solidFill>
                <a:latin typeface="Arial" pitchFamily="34" charset="0"/>
                <a:ea typeface="+mn-ea"/>
                <a:cs typeface="Arial" pitchFamily="34" charset="0"/>
              </a:rPr>
              <a:t> </a:t>
            </a: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Häme </a:t>
            </a:r>
            <a:r>
              <a:rPr lang="fi-FI" b="1" dirty="0" smtClean="0">
                <a:solidFill>
                  <a:prstClr val="black"/>
                </a:solidFill>
                <a:latin typeface="Arial" pitchFamily="34" charset="0"/>
                <a:ea typeface="+mn-ea"/>
                <a:cs typeface="Arial" pitchFamily="34" charset="0"/>
              </a:rPr>
              <a:t>UAS 	</a:t>
            </a:r>
            <a:r>
              <a:rPr lang="fi-FI" b="1" dirty="0">
                <a:solidFill>
                  <a:prstClr val="black"/>
                </a:solidFill>
                <a:latin typeface="Arial" pitchFamily="34" charset="0"/>
                <a:ea typeface="+mn-ea"/>
                <a:cs typeface="Arial" pitchFamily="34" charset="0"/>
              </a:rPr>
              <a:t>			</a:t>
            </a:r>
            <a:r>
              <a:rPr lang="fi-FI" b="1" dirty="0" smtClean="0">
                <a:solidFill>
                  <a:prstClr val="black"/>
                </a:solidFill>
                <a:latin typeface="Arial" pitchFamily="34" charset="0"/>
                <a:ea typeface="+mn-ea"/>
                <a:cs typeface="Arial" pitchFamily="34" charset="0"/>
              </a:rPr>
              <a:t>Hämeenlinna</a:t>
            </a: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Kajaani UAS				</a:t>
            </a:r>
            <a:r>
              <a:rPr lang="fi-FI" b="1" dirty="0" smtClean="0">
                <a:solidFill>
                  <a:prstClr val="black"/>
                </a:solidFill>
                <a:latin typeface="Arial" pitchFamily="34" charset="0"/>
                <a:ea typeface="+mn-ea"/>
                <a:cs typeface="Arial" pitchFamily="34" charset="0"/>
              </a:rPr>
              <a:t>Kajaani</a:t>
            </a:r>
            <a:endParaRPr lang="fi-FI"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Kemi-Tornio UAS			</a:t>
            </a:r>
            <a:r>
              <a:rPr lang="fi-FI" b="1" dirty="0" smtClean="0">
                <a:solidFill>
                  <a:prstClr val="black"/>
                </a:solidFill>
                <a:latin typeface="Arial" pitchFamily="34" charset="0"/>
                <a:ea typeface="+mn-ea"/>
                <a:cs typeface="Arial" pitchFamily="34" charset="0"/>
              </a:rPr>
              <a:t>Kemi</a:t>
            </a:r>
            <a:endParaRPr lang="fi-FI"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Mikkeli UAS				</a:t>
            </a:r>
            <a:r>
              <a:rPr lang="fi-FI" b="1" dirty="0" smtClean="0">
                <a:solidFill>
                  <a:prstClr val="black"/>
                </a:solidFill>
                <a:latin typeface="Arial" pitchFamily="34" charset="0"/>
                <a:ea typeface="+mn-ea"/>
                <a:cs typeface="Arial" pitchFamily="34" charset="0"/>
              </a:rPr>
              <a:t>Mikkeli</a:t>
            </a:r>
            <a:endParaRPr lang="fi-FI"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Tampere  UAS				</a:t>
            </a:r>
            <a:r>
              <a:rPr lang="fi-FI" b="1" dirty="0" smtClean="0">
                <a:solidFill>
                  <a:prstClr val="black"/>
                </a:solidFill>
                <a:latin typeface="Arial" pitchFamily="34" charset="0"/>
                <a:ea typeface="+mn-ea"/>
                <a:cs typeface="Arial" pitchFamily="34" charset="0"/>
              </a:rPr>
              <a:t>Tampere</a:t>
            </a:r>
            <a:endParaRPr lang="fi-FI"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a:solidFill>
                  <a:prstClr val="black"/>
                </a:solidFill>
                <a:latin typeface="Arial" pitchFamily="34" charset="0"/>
                <a:ea typeface="+mn-ea"/>
                <a:cs typeface="Arial" pitchFamily="34" charset="0"/>
              </a:rPr>
              <a:t>Seinäjoki UAS				</a:t>
            </a:r>
            <a:r>
              <a:rPr lang="fi-FI" b="1" dirty="0" smtClean="0">
                <a:solidFill>
                  <a:prstClr val="black"/>
                </a:solidFill>
                <a:latin typeface="Arial" pitchFamily="34" charset="0"/>
                <a:ea typeface="+mn-ea"/>
                <a:cs typeface="Arial" pitchFamily="34" charset="0"/>
              </a:rPr>
              <a:t>Seinäjoki</a:t>
            </a:r>
            <a:endParaRPr lang="fi-FI"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en-GB" b="1" dirty="0">
                <a:solidFill>
                  <a:prstClr val="black"/>
                </a:solidFill>
                <a:latin typeface="Arial" pitchFamily="34" charset="0"/>
                <a:ea typeface="+mn-ea"/>
                <a:cs typeface="Arial" pitchFamily="34" charset="0"/>
              </a:rPr>
              <a:t>Vaasa UAS				</a:t>
            </a:r>
            <a:r>
              <a:rPr lang="en-GB" b="1" dirty="0" smtClean="0">
                <a:solidFill>
                  <a:prstClr val="black"/>
                </a:solidFill>
                <a:latin typeface="Arial" pitchFamily="34" charset="0"/>
                <a:ea typeface="+mn-ea"/>
                <a:cs typeface="Arial" pitchFamily="34" charset="0"/>
              </a:rPr>
              <a:t>Vaasa</a:t>
            </a:r>
            <a:endParaRPr lang="en-GB" b="1" dirty="0">
              <a:solidFill>
                <a:prstClr val="black"/>
              </a:solidFill>
              <a:latin typeface="Arial" pitchFamily="34" charset="0"/>
              <a:ea typeface="+mn-ea"/>
              <a:cs typeface="Arial" pitchFamily="34" charset="0"/>
            </a:endParaRPr>
          </a:p>
          <a:p>
            <a:pPr lvl="0" algn="l">
              <a:lnSpc>
                <a:spcPct val="80000"/>
              </a:lnSpc>
              <a:spcBef>
                <a:spcPts val="0"/>
              </a:spcBef>
            </a:pPr>
            <a:endParaRPr lang="fi-FI" b="1" dirty="0">
              <a:solidFill>
                <a:prstClr val="black"/>
              </a:solidFill>
              <a:latin typeface="Arial" pitchFamily="34" charset="0"/>
              <a:ea typeface="+mn-ea"/>
              <a:cs typeface="Arial" pitchFamily="34" charset="0"/>
            </a:endParaRPr>
          </a:p>
          <a:p>
            <a:pPr lvl="0" algn="l">
              <a:lnSpc>
                <a:spcPct val="80000"/>
              </a:lnSpc>
              <a:spcBef>
                <a:spcPts val="0"/>
              </a:spcBef>
            </a:pPr>
            <a:r>
              <a:rPr lang="fi-FI" b="1" dirty="0" err="1">
                <a:solidFill>
                  <a:prstClr val="black"/>
                </a:solidFill>
                <a:latin typeface="Arial" pitchFamily="34" charset="0"/>
                <a:ea typeface="+mn-ea"/>
                <a:cs typeface="Arial" pitchFamily="34" charset="0"/>
              </a:rPr>
              <a:t>Individual</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members</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approx</a:t>
            </a:r>
            <a:r>
              <a:rPr lang="fi-FI" b="1" dirty="0">
                <a:solidFill>
                  <a:prstClr val="black"/>
                </a:solidFill>
                <a:latin typeface="Arial" pitchFamily="34" charset="0"/>
                <a:ea typeface="+mn-ea"/>
                <a:cs typeface="Arial" pitchFamily="34" charset="0"/>
              </a:rPr>
              <a:t>. 20</a:t>
            </a: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Arial" charset="0"/>
              <a:ea typeface="+mn-ea"/>
              <a:cs typeface="Arial"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1243755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en-GB" sz="2800" b="1" dirty="0">
                <a:solidFill>
                  <a:prstClr val="black"/>
                </a:solidFill>
                <a:latin typeface="Arial" pitchFamily="34" charset="0"/>
                <a:ea typeface="+mn-ea"/>
                <a:cs typeface="Arial" pitchFamily="34" charset="0"/>
              </a:rPr>
              <a:t>The Board of HADCO  2012 – 2014</a:t>
            </a:r>
            <a:r>
              <a:rPr lang="fi-FI" sz="2800" dirty="0">
                <a:solidFill>
                  <a:prstClr val="black"/>
                </a:solidFill>
                <a:latin typeface="Arial" pitchFamily="34" charset="0"/>
                <a:ea typeface="+mn-ea"/>
                <a:cs typeface="Arial" pitchFamily="34" charset="0"/>
              </a:rPr>
              <a:t/>
            </a:r>
            <a:br>
              <a:rPr lang="fi-FI" sz="2800" dirty="0">
                <a:solidFill>
                  <a:prstClr val="black"/>
                </a:solidFill>
                <a:latin typeface="Arial" pitchFamily="34" charset="0"/>
                <a:ea typeface="+mn-ea"/>
                <a:cs typeface="Arial" pitchFamily="34" charset="0"/>
              </a:rPr>
            </a:br>
            <a:r>
              <a:rPr lang="fi-FI" sz="2800" dirty="0">
                <a:solidFill>
                  <a:prstClr val="black"/>
                </a:solidFill>
                <a:latin typeface="Arial" pitchFamily="34" charset="0"/>
                <a:ea typeface="+mn-ea"/>
                <a:cs typeface="Arial" pitchFamily="34" charset="0"/>
              </a:rPr>
              <a:t/>
            </a:r>
            <a:br>
              <a:rPr lang="fi-FI" sz="2800" dirty="0">
                <a:solidFill>
                  <a:prstClr val="black"/>
                </a:solidFill>
                <a:latin typeface="Arial" pitchFamily="34" charset="0"/>
                <a:ea typeface="+mn-ea"/>
                <a:cs typeface="Arial" pitchFamily="34" charset="0"/>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516930" y="1340768"/>
            <a:ext cx="7943502" cy="4226024"/>
          </a:xfrm>
        </p:spPr>
        <p:txBody>
          <a:bodyPr>
            <a:normAutofit/>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80000"/>
              </a:lnSpc>
              <a:spcBef>
                <a:spcPts val="0"/>
              </a:spcBef>
            </a:pPr>
            <a:r>
              <a:rPr lang="en-GB" b="1" u="sng" dirty="0">
                <a:solidFill>
                  <a:prstClr val="black"/>
                </a:solidFill>
                <a:latin typeface="Arial" pitchFamily="34" charset="0"/>
                <a:ea typeface="+mn-ea"/>
                <a:cs typeface="Arial" pitchFamily="34" charset="0"/>
              </a:rPr>
              <a:t>Members 			       	Deputy Members</a:t>
            </a:r>
          </a:p>
          <a:p>
            <a:pPr lvl="0" algn="l">
              <a:lnSpc>
                <a:spcPct val="80000"/>
              </a:lnSpc>
              <a:spcBef>
                <a:spcPts val="0"/>
              </a:spcBef>
            </a:pPr>
            <a:r>
              <a:rPr lang="en-GB" b="1" dirty="0">
                <a:solidFill>
                  <a:prstClr val="black"/>
                </a:solidFill>
                <a:latin typeface="Arial" pitchFamily="34" charset="0"/>
                <a:ea typeface="+mn-ea"/>
                <a:cs typeface="Arial" pitchFamily="34" charset="0"/>
              </a:rPr>
              <a:t>	</a:t>
            </a:r>
            <a:endParaRPr lang="en-GB" b="1" u="sng"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a:solidFill>
                  <a:prstClr val="black"/>
                </a:solidFill>
                <a:latin typeface="Arial" pitchFamily="34" charset="0"/>
                <a:ea typeface="+mn-ea"/>
                <a:cs typeface="Arial" pitchFamily="34" charset="0"/>
              </a:rPr>
              <a:t>Merja Seppälä Chairperson, </a:t>
            </a:r>
            <a:r>
              <a:rPr lang="en-GB" sz="1800" b="1" dirty="0" smtClean="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Kokkola</a:t>
            </a:r>
            <a:endParaRPr lang="en-GB" sz="1800" b="1"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err="1">
                <a:solidFill>
                  <a:prstClr val="black"/>
                </a:solidFill>
                <a:latin typeface="Arial" pitchFamily="34" charset="0"/>
                <a:ea typeface="+mn-ea"/>
                <a:cs typeface="Arial" pitchFamily="34" charset="0"/>
              </a:rPr>
              <a:t>Helli</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Kitinoja</a:t>
            </a:r>
            <a:r>
              <a:rPr lang="en-GB" sz="1800" b="1" dirty="0">
                <a:solidFill>
                  <a:prstClr val="black"/>
                </a:solidFill>
                <a:latin typeface="Arial" pitchFamily="34" charset="0"/>
                <a:ea typeface="+mn-ea"/>
                <a:cs typeface="Arial" pitchFamily="34" charset="0"/>
              </a:rPr>
              <a:t> Vice-Chair, </a:t>
            </a:r>
            <a:r>
              <a:rPr lang="en-GB" sz="1800" b="1" dirty="0" err="1">
                <a:solidFill>
                  <a:prstClr val="black"/>
                </a:solidFill>
                <a:latin typeface="Arial" pitchFamily="34" charset="0"/>
                <a:ea typeface="+mn-ea"/>
                <a:cs typeface="Arial" pitchFamily="34" charset="0"/>
              </a:rPr>
              <a:t>Seinäjoki</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Annikki</a:t>
            </a:r>
            <a:r>
              <a:rPr lang="en-GB" sz="1800" b="1" dirty="0">
                <a:solidFill>
                  <a:prstClr val="black"/>
                </a:solidFill>
                <a:latin typeface="Arial" pitchFamily="34" charset="0"/>
                <a:ea typeface="+mn-ea"/>
                <a:cs typeface="Arial" pitchFamily="34" charset="0"/>
              </a:rPr>
              <a:t> Pulkkinen, </a:t>
            </a:r>
            <a:r>
              <a:rPr lang="en-GB" sz="1800" b="1" dirty="0" err="1">
                <a:solidFill>
                  <a:prstClr val="black"/>
                </a:solidFill>
                <a:latin typeface="Arial" pitchFamily="34" charset="0"/>
                <a:ea typeface="+mn-ea"/>
                <a:cs typeface="Arial" pitchFamily="34" charset="0"/>
              </a:rPr>
              <a:t>Kemi</a:t>
            </a:r>
            <a:endParaRPr lang="en-GB" sz="1800" b="1"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err="1">
                <a:solidFill>
                  <a:prstClr val="black"/>
                </a:solidFill>
                <a:latin typeface="Arial" pitchFamily="34" charset="0"/>
                <a:ea typeface="+mn-ea"/>
                <a:cs typeface="Arial" pitchFamily="34" charset="0"/>
              </a:rPr>
              <a:t>Anitta</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Juntunen</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Kajaani</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Elisabet</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Montonen</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Mikkeli</a:t>
            </a:r>
            <a:endParaRPr lang="en-GB" sz="1800" b="1"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err="1">
                <a:solidFill>
                  <a:prstClr val="black"/>
                </a:solidFill>
                <a:latin typeface="Arial" pitchFamily="34" charset="0"/>
                <a:ea typeface="+mn-ea"/>
                <a:cs typeface="Arial" pitchFamily="34" charset="0"/>
              </a:rPr>
              <a:t>Essi</a:t>
            </a:r>
            <a:r>
              <a:rPr lang="en-GB" sz="1800" b="1" dirty="0">
                <a:solidFill>
                  <a:prstClr val="black"/>
                </a:solidFill>
                <a:latin typeface="Arial" pitchFamily="34" charset="0"/>
                <a:ea typeface="+mn-ea"/>
                <a:cs typeface="Arial" pitchFamily="34" charset="0"/>
              </a:rPr>
              <a:t> </a:t>
            </a:r>
            <a:r>
              <a:rPr lang="en-GB" sz="1800" b="1" dirty="0" err="1" smtClean="0">
                <a:solidFill>
                  <a:prstClr val="black"/>
                </a:solidFill>
                <a:latin typeface="Arial" pitchFamily="34" charset="0"/>
                <a:ea typeface="+mn-ea"/>
                <a:cs typeface="Arial" pitchFamily="34" charset="0"/>
              </a:rPr>
              <a:t>Korkiakoski,Treasurer</a:t>
            </a:r>
            <a:r>
              <a:rPr lang="en-GB" sz="1800" b="1" dirty="0">
                <a:solidFill>
                  <a:prstClr val="black"/>
                </a:solidFill>
                <a:latin typeface="Arial" pitchFamily="34" charset="0"/>
                <a:ea typeface="+mn-ea"/>
                <a:cs typeface="Arial" pitchFamily="34" charset="0"/>
              </a:rPr>
              <a:t>	</a:t>
            </a:r>
            <a:r>
              <a:rPr lang="en-GB" sz="1800" b="1" dirty="0" smtClean="0">
                <a:solidFill>
                  <a:prstClr val="black"/>
                </a:solidFill>
                <a:latin typeface="Arial" pitchFamily="34" charset="0"/>
                <a:ea typeface="+mn-ea"/>
                <a:cs typeface="Arial" pitchFamily="34" charset="0"/>
              </a:rPr>
              <a:t>             Kaisa </a:t>
            </a:r>
            <a:r>
              <a:rPr lang="en-GB" sz="1800" b="1" dirty="0">
                <a:solidFill>
                  <a:prstClr val="black"/>
                </a:solidFill>
                <a:latin typeface="Arial" pitchFamily="34" charset="0"/>
                <a:ea typeface="+mn-ea"/>
                <a:cs typeface="Arial" pitchFamily="34" charset="0"/>
              </a:rPr>
              <a:t>Seppälä, </a:t>
            </a:r>
            <a:r>
              <a:rPr lang="en-GB" sz="1800" b="1" dirty="0" err="1">
                <a:solidFill>
                  <a:prstClr val="black"/>
                </a:solidFill>
                <a:latin typeface="Arial" pitchFamily="34" charset="0"/>
                <a:ea typeface="+mn-ea"/>
                <a:cs typeface="Arial" pitchFamily="34" charset="0"/>
              </a:rPr>
              <a:t>Hämeenlinna</a:t>
            </a:r>
            <a:endParaRPr lang="en-GB" sz="1800" b="1"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a:solidFill>
                  <a:prstClr val="black"/>
                </a:solidFill>
                <a:latin typeface="Arial" pitchFamily="34" charset="0"/>
                <a:ea typeface="+mn-ea"/>
                <a:cs typeface="Arial" pitchFamily="34" charset="0"/>
              </a:rPr>
              <a:t>Ilmo Anttila, </a:t>
            </a:r>
            <a:r>
              <a:rPr lang="en-GB" sz="1800" b="1" dirty="0" err="1">
                <a:solidFill>
                  <a:prstClr val="black"/>
                </a:solidFill>
                <a:latin typeface="Arial" pitchFamily="34" charset="0"/>
                <a:ea typeface="+mn-ea"/>
                <a:cs typeface="Arial" pitchFamily="34" charset="0"/>
              </a:rPr>
              <a:t>Kokkola</a:t>
            </a:r>
            <a:r>
              <a:rPr lang="en-GB" sz="1800" b="1" dirty="0">
                <a:solidFill>
                  <a:prstClr val="black"/>
                </a:solidFill>
                <a:latin typeface="Arial" pitchFamily="34" charset="0"/>
                <a:ea typeface="+mn-ea"/>
                <a:cs typeface="Arial" pitchFamily="34" charset="0"/>
              </a:rPr>
              <a:t>		</a:t>
            </a:r>
            <a:r>
              <a:rPr lang="en-GB" sz="1800" b="1" dirty="0" smtClean="0">
                <a:solidFill>
                  <a:prstClr val="black"/>
                </a:solidFill>
                <a:latin typeface="Arial" pitchFamily="34" charset="0"/>
                <a:ea typeface="+mn-ea"/>
                <a:cs typeface="Arial" pitchFamily="34" charset="0"/>
              </a:rPr>
              <a:t>             Helinä </a:t>
            </a:r>
            <a:r>
              <a:rPr lang="en-GB" sz="1800" b="1" dirty="0" err="1">
                <a:solidFill>
                  <a:prstClr val="black"/>
                </a:solidFill>
                <a:latin typeface="Arial" pitchFamily="34" charset="0"/>
                <a:ea typeface="+mn-ea"/>
                <a:cs typeface="Arial" pitchFamily="34" charset="0"/>
              </a:rPr>
              <a:t>Mesiäislehto-Soukka</a:t>
            </a:r>
            <a:endParaRPr lang="en-GB" sz="1800" b="1" dirty="0">
              <a:solidFill>
                <a:prstClr val="black"/>
              </a:solidFill>
              <a:latin typeface="Arial" pitchFamily="34" charset="0"/>
              <a:ea typeface="+mn-ea"/>
              <a:cs typeface="Arial" pitchFamily="34" charset="0"/>
            </a:endParaRPr>
          </a:p>
          <a:p>
            <a:pPr lvl="0" algn="l">
              <a:lnSpc>
                <a:spcPct val="80000"/>
              </a:lnSpc>
              <a:spcBef>
                <a:spcPts val="0"/>
              </a:spcBef>
            </a:pP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Seinäjoki</a:t>
            </a:r>
            <a:r>
              <a:rPr lang="en-GB" sz="1800" b="1" dirty="0">
                <a:solidFill>
                  <a:prstClr val="black"/>
                </a:solidFill>
                <a:latin typeface="Arial" pitchFamily="34" charset="0"/>
                <a:ea typeface="+mn-ea"/>
                <a:cs typeface="Arial" pitchFamily="34" charset="0"/>
              </a:rPr>
              <a:t>                                                                          </a:t>
            </a:r>
          </a:p>
          <a:p>
            <a:pPr lvl="0" algn="l">
              <a:lnSpc>
                <a:spcPct val="80000"/>
              </a:lnSpc>
              <a:spcBef>
                <a:spcPts val="0"/>
              </a:spcBef>
            </a:pPr>
            <a:r>
              <a:rPr lang="en-GB" sz="1800" b="1" dirty="0" err="1">
                <a:solidFill>
                  <a:prstClr val="black"/>
                </a:solidFill>
                <a:latin typeface="Arial" pitchFamily="34" charset="0"/>
                <a:ea typeface="+mn-ea"/>
                <a:cs typeface="Arial" pitchFamily="34" charset="0"/>
              </a:rPr>
              <a:t>Päivi</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Hautaviita</a:t>
            </a:r>
            <a:r>
              <a:rPr lang="en-GB" sz="1800" b="1" dirty="0">
                <a:solidFill>
                  <a:prstClr val="black"/>
                </a:solidFill>
                <a:latin typeface="Arial" pitchFamily="34" charset="0"/>
                <a:ea typeface="+mn-ea"/>
                <a:cs typeface="Arial" pitchFamily="34" charset="0"/>
              </a:rPr>
              <a:t>, Tampere		</a:t>
            </a:r>
            <a:r>
              <a:rPr lang="en-GB" sz="1800" b="1" dirty="0" err="1">
                <a:solidFill>
                  <a:prstClr val="black"/>
                </a:solidFill>
                <a:latin typeface="Arial" pitchFamily="34" charset="0"/>
                <a:ea typeface="+mn-ea"/>
                <a:cs typeface="Arial" pitchFamily="34" charset="0"/>
              </a:rPr>
              <a:t>Gitte</a:t>
            </a:r>
            <a:r>
              <a:rPr lang="en-GB" sz="1800" b="1" dirty="0">
                <a:solidFill>
                  <a:prstClr val="black"/>
                </a:solidFill>
                <a:latin typeface="Arial" pitchFamily="34" charset="0"/>
                <a:ea typeface="+mn-ea"/>
                <a:cs typeface="Arial" pitchFamily="34" charset="0"/>
              </a:rPr>
              <a:t> </a:t>
            </a:r>
            <a:r>
              <a:rPr lang="en-GB" sz="1800" b="1" dirty="0" err="1">
                <a:solidFill>
                  <a:prstClr val="black"/>
                </a:solidFill>
                <a:latin typeface="Arial" pitchFamily="34" charset="0"/>
                <a:ea typeface="+mn-ea"/>
                <a:cs typeface="Arial" pitchFamily="34" charset="0"/>
              </a:rPr>
              <a:t>Taulo</a:t>
            </a:r>
            <a:r>
              <a:rPr lang="en-GB" sz="1800" b="1" dirty="0">
                <a:solidFill>
                  <a:prstClr val="black"/>
                </a:solidFill>
                <a:latin typeface="Arial" pitchFamily="34" charset="0"/>
                <a:ea typeface="+mn-ea"/>
                <a:cs typeface="Arial" pitchFamily="34" charset="0"/>
              </a:rPr>
              <a:t>, Tampere			 </a:t>
            </a:r>
          </a:p>
          <a:p>
            <a:pPr lvl="0" algn="l">
              <a:lnSpc>
                <a:spcPct val="80000"/>
              </a:lnSpc>
              <a:spcBef>
                <a:spcPts val="0"/>
              </a:spcBef>
            </a:pPr>
            <a:r>
              <a:rPr lang="en-GB" sz="1800" b="1" dirty="0">
                <a:solidFill>
                  <a:prstClr val="black"/>
                </a:solidFill>
                <a:latin typeface="Arial" pitchFamily="34" charset="0"/>
                <a:ea typeface="+mn-ea"/>
                <a:cs typeface="Arial" pitchFamily="34" charset="0"/>
              </a:rPr>
              <a:t>			                          							                 			</a:t>
            </a:r>
          </a:p>
          <a:p>
            <a:pPr lvl="0" algn="l">
              <a:lnSpc>
                <a:spcPct val="80000"/>
              </a:lnSpc>
              <a:spcBef>
                <a:spcPts val="0"/>
              </a:spcBef>
            </a:pPr>
            <a:r>
              <a:rPr lang="en-GB" sz="1800" b="1" dirty="0">
                <a:solidFill>
                  <a:prstClr val="black"/>
                </a:solidFill>
                <a:latin typeface="Arial" pitchFamily="34" charset="0"/>
                <a:ea typeface="+mn-ea"/>
                <a:cs typeface="Arial" pitchFamily="34" charset="0"/>
              </a:rPr>
              <a:t>Leila </a:t>
            </a:r>
            <a:r>
              <a:rPr lang="en-GB" sz="1800" b="1" dirty="0" err="1">
                <a:solidFill>
                  <a:prstClr val="black"/>
                </a:solidFill>
                <a:latin typeface="Arial" pitchFamily="34" charset="0"/>
                <a:ea typeface="+mn-ea"/>
                <a:cs typeface="Arial" pitchFamily="34" charset="0"/>
              </a:rPr>
              <a:t>Latvasalo</a:t>
            </a:r>
            <a:r>
              <a:rPr lang="en-GB" sz="1800" b="1" dirty="0">
                <a:solidFill>
                  <a:prstClr val="black"/>
                </a:solidFill>
                <a:latin typeface="Arial" pitchFamily="34" charset="0"/>
                <a:ea typeface="+mn-ea"/>
                <a:cs typeface="Arial" pitchFamily="34" charset="0"/>
              </a:rPr>
              <a:t> Senior Chairperson </a:t>
            </a: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1243755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fi-FI" b="1" dirty="0">
                <a:solidFill>
                  <a:prstClr val="black"/>
                </a:solidFill>
                <a:latin typeface="Arial" pitchFamily="34" charset="0"/>
                <a:ea typeface="+mn-ea"/>
                <a:cs typeface="Arial" pitchFamily="34" charset="0"/>
              </a:rPr>
              <a:t>The </a:t>
            </a:r>
            <a:r>
              <a:rPr lang="fi-FI" b="1" dirty="0" err="1">
                <a:solidFill>
                  <a:prstClr val="black"/>
                </a:solidFill>
                <a:latin typeface="Arial" pitchFamily="34" charset="0"/>
                <a:ea typeface="+mn-ea"/>
                <a:cs typeface="Arial" pitchFamily="34" charset="0"/>
              </a:rPr>
              <a:t>Millennium</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Development</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Goals</a:t>
            </a:r>
            <a:r>
              <a:rPr lang="fi-FI" b="1" dirty="0">
                <a:solidFill>
                  <a:prstClr val="black"/>
                </a:solidFill>
                <a:latin typeface="Arial" pitchFamily="34" charset="0"/>
                <a:ea typeface="+mn-ea"/>
                <a:cs typeface="Arial" pitchFamily="34" charset="0"/>
              </a:rPr>
              <a:t/>
            </a:r>
            <a:br>
              <a:rPr lang="fi-FI" b="1" dirty="0">
                <a:solidFill>
                  <a:prstClr val="black"/>
                </a:solidFill>
                <a:latin typeface="Arial" pitchFamily="34" charset="0"/>
                <a:ea typeface="+mn-ea"/>
                <a:cs typeface="Arial" pitchFamily="34" charset="0"/>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6800800" cy="3865984"/>
          </a:xfrm>
        </p:spPr>
        <p:txBody>
          <a:bodyPr>
            <a:normAutofit fontScale="92500" lnSpcReduction="20000"/>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lnSpc>
                <a:spcPct val="90000"/>
              </a:lnSpc>
              <a:spcBef>
                <a:spcPts val="0"/>
              </a:spcBef>
            </a:pPr>
            <a:endParaRPr lang="en-GB" sz="2400" dirty="0">
              <a:solidFill>
                <a:prstClr val="black"/>
              </a:solidFill>
              <a:latin typeface="Arial" pitchFamily="34" charset="0"/>
              <a:ea typeface="+mn-ea"/>
              <a:cs typeface="Arial" pitchFamily="34" charset="0"/>
            </a:endParaRPr>
          </a:p>
          <a:p>
            <a:pPr marL="514350" lvl="0" indent="-514350" algn="l">
              <a:spcBef>
                <a:spcPts val="0"/>
              </a:spcBef>
              <a:buFontTx/>
              <a:buAutoNum type="arabicPeriod"/>
            </a:pPr>
            <a:r>
              <a:rPr lang="en-US" sz="3200" b="1" dirty="0">
                <a:solidFill>
                  <a:prstClr val="black"/>
                </a:solidFill>
                <a:latin typeface="Arial" pitchFamily="34" charset="0"/>
                <a:ea typeface="+mn-ea"/>
                <a:cs typeface="Arial" pitchFamily="34" charset="0"/>
              </a:rPr>
              <a:t>Reduce by a half both the proportion of the world’s population who live in extreme poverty and the proportion suffering from hunger</a:t>
            </a:r>
          </a:p>
          <a:p>
            <a:pPr marL="514350" lvl="0" indent="-514350" algn="l">
              <a:spcBef>
                <a:spcPts val="0"/>
              </a:spcBef>
            </a:pPr>
            <a:endParaRPr lang="en-US" sz="3200" b="1" dirty="0">
              <a:solidFill>
                <a:prstClr val="black"/>
              </a:solidFill>
              <a:latin typeface="Arial" pitchFamily="34" charset="0"/>
              <a:ea typeface="+mn-ea"/>
              <a:cs typeface="Arial" pitchFamily="34" charset="0"/>
            </a:endParaRPr>
          </a:p>
          <a:p>
            <a:pPr lvl="0" algn="l">
              <a:spcBef>
                <a:spcPts val="0"/>
              </a:spcBef>
            </a:pPr>
            <a:r>
              <a:rPr lang="en-US" sz="3200" b="1" dirty="0">
                <a:solidFill>
                  <a:prstClr val="black"/>
                </a:solidFill>
                <a:latin typeface="Arial" pitchFamily="34" charset="0"/>
                <a:ea typeface="+mn-ea"/>
                <a:cs typeface="Arial" pitchFamily="34" charset="0"/>
              </a:rPr>
              <a:t>2. Ensure primary education for all                 children</a:t>
            </a: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2769574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fi-FI" b="1" dirty="0">
                <a:solidFill>
                  <a:prstClr val="black"/>
                </a:solidFill>
                <a:latin typeface="Arial" pitchFamily="34" charset="0"/>
                <a:ea typeface="+mn-ea"/>
                <a:cs typeface="Arial" pitchFamily="34" charset="0"/>
              </a:rPr>
              <a:t>The </a:t>
            </a:r>
            <a:r>
              <a:rPr lang="fi-FI" b="1" dirty="0" err="1">
                <a:solidFill>
                  <a:prstClr val="black"/>
                </a:solidFill>
                <a:latin typeface="Arial" pitchFamily="34" charset="0"/>
                <a:ea typeface="+mn-ea"/>
                <a:cs typeface="Arial" pitchFamily="34" charset="0"/>
              </a:rPr>
              <a:t>Millennium</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Development</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Goals</a:t>
            </a:r>
            <a:r>
              <a:rPr lang="fi-FI" b="1" dirty="0">
                <a:solidFill>
                  <a:prstClr val="black"/>
                </a:solidFill>
                <a:latin typeface="Arial" pitchFamily="34" charset="0"/>
                <a:ea typeface="+mn-ea"/>
                <a:cs typeface="Arial" pitchFamily="34" charset="0"/>
              </a:rPr>
              <a:t/>
            </a:r>
            <a:br>
              <a:rPr lang="fi-FI" b="1" dirty="0">
                <a:solidFill>
                  <a:prstClr val="black"/>
                </a:solidFill>
                <a:latin typeface="Arial" pitchFamily="34" charset="0"/>
                <a:ea typeface="+mn-ea"/>
                <a:cs typeface="Arial" pitchFamily="34" charset="0"/>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6800800" cy="3865984"/>
          </a:xfrm>
        </p:spPr>
        <p:txBody>
          <a:bodyPr>
            <a:normAutofit fontScale="92500" lnSpcReduction="20000"/>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a:p>
            <a:pPr lvl="0" algn="l">
              <a:spcBef>
                <a:spcPts val="0"/>
              </a:spcBef>
            </a:pPr>
            <a:r>
              <a:rPr lang="en-US" sz="3200" b="1" dirty="0">
                <a:solidFill>
                  <a:prstClr val="black"/>
                </a:solidFill>
                <a:latin typeface="Arial" pitchFamily="34" charset="0"/>
                <a:ea typeface="+mn-ea"/>
                <a:cs typeface="Arial" pitchFamily="34" charset="0"/>
              </a:rPr>
              <a:t>4</a:t>
            </a:r>
            <a:r>
              <a:rPr lang="en-US" sz="3200" dirty="0">
                <a:solidFill>
                  <a:prstClr val="black"/>
                </a:solidFill>
                <a:latin typeface="Arial" pitchFamily="34" charset="0"/>
                <a:ea typeface="+mn-ea"/>
                <a:cs typeface="Arial" pitchFamily="34" charset="0"/>
              </a:rPr>
              <a:t>. </a:t>
            </a:r>
            <a:r>
              <a:rPr lang="en-US" sz="3200" b="1" dirty="0">
                <a:solidFill>
                  <a:prstClr val="black"/>
                </a:solidFill>
                <a:latin typeface="Arial" pitchFamily="34" charset="0"/>
                <a:ea typeface="+mn-ea"/>
                <a:cs typeface="Arial" pitchFamily="34" charset="0"/>
              </a:rPr>
              <a:t>Eliminate gender inequality at all levels of education</a:t>
            </a:r>
          </a:p>
          <a:p>
            <a:pPr lvl="0" algn="l">
              <a:spcBef>
                <a:spcPts val="0"/>
              </a:spcBef>
            </a:pPr>
            <a:endParaRPr lang="en-US" sz="3200" b="1" dirty="0">
              <a:solidFill>
                <a:prstClr val="black"/>
              </a:solidFill>
              <a:latin typeface="Arial" pitchFamily="34" charset="0"/>
              <a:ea typeface="+mn-ea"/>
              <a:cs typeface="Arial" pitchFamily="34" charset="0"/>
            </a:endParaRPr>
          </a:p>
          <a:p>
            <a:pPr lvl="0" algn="l">
              <a:spcBef>
                <a:spcPts val="0"/>
              </a:spcBef>
            </a:pPr>
            <a:r>
              <a:rPr lang="en-US" sz="3200" b="1" dirty="0">
                <a:solidFill>
                  <a:prstClr val="black"/>
                </a:solidFill>
                <a:latin typeface="Arial" pitchFamily="34" charset="0"/>
                <a:ea typeface="+mn-ea"/>
                <a:cs typeface="Arial" pitchFamily="34" charset="0"/>
              </a:rPr>
              <a:t>5. Reduce the mortality rate for children under five by two thirds</a:t>
            </a:r>
          </a:p>
          <a:p>
            <a:pPr lvl="0" algn="l">
              <a:spcBef>
                <a:spcPts val="0"/>
              </a:spcBef>
            </a:pPr>
            <a:endParaRPr lang="en-US" sz="3200" b="1" dirty="0">
              <a:solidFill>
                <a:prstClr val="black"/>
              </a:solidFill>
              <a:latin typeface="Arial" pitchFamily="34" charset="0"/>
              <a:ea typeface="+mn-ea"/>
              <a:cs typeface="Arial" pitchFamily="34" charset="0"/>
            </a:endParaRPr>
          </a:p>
          <a:p>
            <a:pPr lvl="0" algn="l">
              <a:spcBef>
                <a:spcPts val="0"/>
              </a:spcBef>
            </a:pPr>
            <a:r>
              <a:rPr lang="en-US" sz="3200" b="1" dirty="0">
                <a:solidFill>
                  <a:prstClr val="black"/>
                </a:solidFill>
                <a:latin typeface="Arial" pitchFamily="34" charset="0"/>
                <a:ea typeface="+mn-ea"/>
                <a:cs typeface="Arial" pitchFamily="34" charset="0"/>
              </a:rPr>
              <a:t>6. Reduce the maternal mortality rate by three quarters</a:t>
            </a: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2853638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660697"/>
            <a:ext cx="7200800" cy="1184127"/>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fi-FI" b="1" dirty="0">
                <a:solidFill>
                  <a:prstClr val="black"/>
                </a:solidFill>
                <a:latin typeface="Arial" pitchFamily="34" charset="0"/>
                <a:ea typeface="+mn-ea"/>
                <a:cs typeface="Arial" pitchFamily="34" charset="0"/>
              </a:rPr>
              <a:t>The </a:t>
            </a:r>
            <a:r>
              <a:rPr lang="fi-FI" b="1" dirty="0" err="1">
                <a:solidFill>
                  <a:prstClr val="black"/>
                </a:solidFill>
                <a:latin typeface="Arial" pitchFamily="34" charset="0"/>
                <a:ea typeface="+mn-ea"/>
                <a:cs typeface="Arial" pitchFamily="34" charset="0"/>
              </a:rPr>
              <a:t>Millennium</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Development</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Goals</a:t>
            </a:r>
            <a:r>
              <a:rPr lang="fi-FI" b="1" dirty="0">
                <a:solidFill>
                  <a:prstClr val="black"/>
                </a:solidFill>
                <a:latin typeface="Arial" pitchFamily="34" charset="0"/>
                <a:ea typeface="+mn-ea"/>
                <a:cs typeface="Arial" pitchFamily="34" charset="0"/>
              </a:rPr>
              <a:t/>
            </a:r>
            <a:br>
              <a:rPr lang="fi-FI" b="1" dirty="0">
                <a:solidFill>
                  <a:prstClr val="black"/>
                </a:solidFill>
                <a:latin typeface="Arial" pitchFamily="34" charset="0"/>
                <a:ea typeface="+mn-ea"/>
                <a:cs typeface="Arial" pitchFamily="34" charset="0"/>
              </a:rPr>
            </a:br>
            <a:endParaRPr lang="fi-FI" dirty="0">
              <a:solidFill>
                <a:prstClr val="black"/>
              </a:solidFill>
              <a:latin typeface="Arial" pitchFamily="34" charset="0"/>
              <a:ea typeface="+mn-ea"/>
              <a:cs typeface="Arial" pitchFamily="34" charset="0"/>
            </a:endParaRPr>
          </a:p>
        </p:txBody>
      </p:sp>
      <p:sp>
        <p:nvSpPr>
          <p:cNvPr id="7" name="Alaotsikko 6"/>
          <p:cNvSpPr>
            <a:spLocks noGrp="1"/>
          </p:cNvSpPr>
          <p:nvPr>
            <p:ph type="subTitle" idx="1"/>
          </p:nvPr>
        </p:nvSpPr>
        <p:spPr>
          <a:xfrm>
            <a:off x="899592" y="1700808"/>
            <a:ext cx="6800800" cy="3865984"/>
          </a:xfrm>
        </p:spPr>
        <p:txBody>
          <a:bodyPr>
            <a:normAutofit fontScale="85000" lnSpcReduction="20000"/>
          </a:bodyPr>
          <a:lstStyle/>
          <a:p>
            <a:pPr lvl="0" algn="l">
              <a:lnSpc>
                <a:spcPct val="90000"/>
              </a:lnSpc>
              <a:spcBef>
                <a:spcPts val="0"/>
              </a:spcBef>
            </a:pPr>
            <a:endParaRPr lang="en-GB" sz="2800" dirty="0">
              <a:solidFill>
                <a:prstClr val="black"/>
              </a:solidFill>
              <a:latin typeface="Arial" pitchFamily="34" charset="0"/>
              <a:ea typeface="+mn-ea"/>
              <a:cs typeface="Arial" pitchFamily="34" charset="0"/>
            </a:endParaRPr>
          </a:p>
          <a:p>
            <a:pPr lvl="0" algn="l">
              <a:spcBef>
                <a:spcPts val="0"/>
              </a:spcBef>
            </a:pPr>
            <a:r>
              <a:rPr lang="en-US" sz="2800" b="1" dirty="0">
                <a:solidFill>
                  <a:prstClr val="black"/>
                </a:solidFill>
                <a:latin typeface="Arial" pitchFamily="34" charset="0"/>
                <a:ea typeface="+mn-ea"/>
                <a:cs typeface="Arial" pitchFamily="34" charset="0"/>
              </a:rPr>
              <a:t>6.Halt, and start to reverse, the spread of HIV/Aids, malaria and other major diseases</a:t>
            </a:r>
          </a:p>
          <a:p>
            <a:pPr lvl="0" algn="l">
              <a:spcBef>
                <a:spcPts val="0"/>
              </a:spcBef>
            </a:pPr>
            <a:endParaRPr lang="en-US" sz="2800" b="1" dirty="0">
              <a:solidFill>
                <a:prstClr val="black"/>
              </a:solidFill>
              <a:latin typeface="Arial" pitchFamily="34" charset="0"/>
              <a:ea typeface="+mn-ea"/>
              <a:cs typeface="Arial" pitchFamily="34" charset="0"/>
            </a:endParaRPr>
          </a:p>
          <a:p>
            <a:pPr lvl="0" algn="l">
              <a:spcBef>
                <a:spcPts val="0"/>
              </a:spcBef>
            </a:pPr>
            <a:r>
              <a:rPr lang="en-US" sz="2800" b="1" dirty="0">
                <a:solidFill>
                  <a:prstClr val="black"/>
                </a:solidFill>
                <a:latin typeface="Arial" pitchFamily="34" charset="0"/>
                <a:ea typeface="+mn-ea"/>
                <a:cs typeface="Arial" pitchFamily="34" charset="0"/>
              </a:rPr>
              <a:t>7.Ensure the sustainable development of the environment and, amongst other targets, halve the proportion of people without sustainable access to safe drinking water</a:t>
            </a:r>
          </a:p>
          <a:p>
            <a:pPr lvl="0" algn="l">
              <a:spcBef>
                <a:spcPts val="0"/>
              </a:spcBef>
            </a:pPr>
            <a:endParaRPr lang="en-US" sz="2800" dirty="0">
              <a:solidFill>
                <a:prstClr val="black"/>
              </a:solidFill>
              <a:latin typeface="Arial" pitchFamily="34" charset="0"/>
              <a:ea typeface="+mn-ea"/>
              <a:cs typeface="Arial" pitchFamily="34" charset="0"/>
            </a:endParaRPr>
          </a:p>
          <a:p>
            <a:pPr lvl="0" algn="l">
              <a:spcBef>
                <a:spcPts val="0"/>
              </a:spcBef>
            </a:pPr>
            <a:r>
              <a:rPr lang="en-US" sz="3800" b="1" dirty="0">
                <a:solidFill>
                  <a:prstClr val="black"/>
                </a:solidFill>
                <a:latin typeface="Arial" pitchFamily="34" charset="0"/>
                <a:ea typeface="+mn-ea"/>
                <a:cs typeface="Arial" pitchFamily="34" charset="0"/>
              </a:rPr>
              <a:t>8.Create a global partnership for </a:t>
            </a:r>
            <a:r>
              <a:rPr lang="en-US" sz="3800" b="1" dirty="0" smtClean="0">
                <a:solidFill>
                  <a:prstClr val="black"/>
                </a:solidFill>
                <a:latin typeface="Arial" pitchFamily="34" charset="0"/>
                <a:ea typeface="+mn-ea"/>
                <a:cs typeface="Arial" pitchFamily="34" charset="0"/>
              </a:rPr>
              <a:t>development</a:t>
            </a:r>
          </a:p>
          <a:p>
            <a:pPr lvl="0" algn="l">
              <a:spcBef>
                <a:spcPts val="0"/>
              </a:spcBef>
            </a:pPr>
            <a:endParaRPr lang="en-US" sz="2800" b="1" dirty="0">
              <a:solidFill>
                <a:prstClr val="black"/>
              </a:solidFill>
              <a:latin typeface="Arial" pitchFamily="34" charset="0"/>
              <a:ea typeface="+mn-ea"/>
              <a:cs typeface="Arial" pitchFamily="34" charset="0"/>
            </a:endParaRPr>
          </a:p>
          <a:p>
            <a:pPr lvl="0" algn="l">
              <a:lnSpc>
                <a:spcPct val="90000"/>
              </a:lnSpc>
              <a:spcBef>
                <a:spcPts val="0"/>
              </a:spcBef>
            </a:pPr>
            <a:endParaRPr lang="en-GB" sz="2400" dirty="0">
              <a:solidFill>
                <a:prstClr val="black"/>
              </a:solidFill>
              <a:latin typeface="Calibri"/>
              <a:ea typeface="+mn-ea"/>
              <a:cs typeface="+mn-cs"/>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2660538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Kevät ja kesä 2010 Zambia, Uganda, Ruotsi 091.jpg"/>
          <p:cNvPicPr>
            <a:picLocks noChangeAspect="1" noChangeArrowheads="1"/>
          </p:cNvPicPr>
          <p:nvPr/>
        </p:nvPicPr>
        <p:blipFill>
          <a:blip r:embed="rId2" cstate="print"/>
          <a:srcRect/>
          <a:stretch>
            <a:fillRect/>
          </a:stretch>
        </p:blipFill>
        <p:spPr bwMode="auto">
          <a:xfrm>
            <a:off x="-5797152" y="-3771800"/>
            <a:ext cx="18532476" cy="13898563"/>
          </a:xfrm>
          <a:prstGeom prst="rect">
            <a:avLst/>
          </a:prstGeom>
          <a:noFill/>
          <a:ln w="9525">
            <a:noFill/>
            <a:miter lim="800000"/>
            <a:headEnd/>
            <a:tailEnd/>
          </a:ln>
        </p:spPr>
      </p:pic>
    </p:spTree>
    <p:extLst>
      <p:ext uri="{BB962C8B-B14F-4D97-AF65-F5344CB8AC3E}">
        <p14:creationId xmlns:p14="http://schemas.microsoft.com/office/powerpoint/2010/main" val="1323893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476673"/>
            <a:ext cx="7200800" cy="2232247"/>
          </a:xfrm>
        </p:spPr>
        <p:txBody>
          <a:bodyPr>
            <a:normAutofit/>
          </a:bodyPr>
          <a:lstStyle/>
          <a:p>
            <a:r>
              <a:rPr lang="fi-FI" sz="2000" b="1" dirty="0">
                <a:solidFill>
                  <a:prstClr val="black"/>
                </a:solidFill>
                <a:latin typeface="Arial Black" pitchFamily="34" charset="0"/>
                <a:ea typeface="+mj-ea"/>
                <a:cs typeface="+mj-cs"/>
              </a:rPr>
              <a:t>TERVE AFRIKKA KEHITYSYHTEISTYÖ RY</a:t>
            </a:r>
            <a:br>
              <a:rPr lang="fi-FI" sz="2000" b="1" dirty="0">
                <a:solidFill>
                  <a:prstClr val="black"/>
                </a:solidFill>
                <a:latin typeface="Arial Black" pitchFamily="34" charset="0"/>
                <a:ea typeface="+mj-ea"/>
                <a:cs typeface="+mj-cs"/>
              </a:rPr>
            </a:br>
            <a:r>
              <a:rPr lang="fi-FI" sz="2000" b="1" dirty="0">
                <a:solidFill>
                  <a:prstClr val="black"/>
                </a:solidFill>
                <a:latin typeface="Arial Black" pitchFamily="34" charset="0"/>
                <a:ea typeface="+mj-ea"/>
                <a:cs typeface="+mj-cs"/>
              </a:rPr>
              <a:t>TAKRY</a:t>
            </a:r>
            <a:r>
              <a:rPr lang="fi-FI" sz="2000" b="1" dirty="0">
                <a:solidFill>
                  <a:prstClr val="black"/>
                </a:solidFill>
                <a:latin typeface="Calibri"/>
                <a:ea typeface="+mj-ea"/>
                <a:cs typeface="+mj-cs"/>
              </a:rPr>
              <a:t/>
            </a:r>
            <a:br>
              <a:rPr lang="fi-FI" sz="2000" b="1" dirty="0">
                <a:solidFill>
                  <a:prstClr val="black"/>
                </a:solidFill>
                <a:latin typeface="Calibri"/>
                <a:ea typeface="+mj-ea"/>
                <a:cs typeface="+mj-cs"/>
              </a:rPr>
            </a:br>
            <a:r>
              <a:rPr lang="fi-FI" sz="2000" b="1" dirty="0">
                <a:solidFill>
                  <a:prstClr val="black"/>
                </a:solidFill>
                <a:latin typeface="Arial Black" pitchFamily="34" charset="0"/>
                <a:ea typeface="+mj-ea"/>
                <a:cs typeface="+mj-cs"/>
              </a:rPr>
              <a:t>HEALTH AFRICA DEVELOPMENT CO-OPERATION ORGANISATION  HADCO  </a:t>
            </a:r>
            <a:r>
              <a:rPr lang="fi-FI" sz="2000" b="1" dirty="0">
                <a:solidFill>
                  <a:prstClr val="black"/>
                </a:solidFill>
                <a:latin typeface="Calibri"/>
                <a:ea typeface="+mj-ea"/>
                <a:cs typeface="+mj-cs"/>
              </a:rPr>
              <a:t/>
            </a:r>
            <a:br>
              <a:rPr lang="fi-FI" sz="2000" b="1" dirty="0">
                <a:solidFill>
                  <a:prstClr val="black"/>
                </a:solidFill>
                <a:latin typeface="Calibri"/>
                <a:ea typeface="+mj-ea"/>
                <a:cs typeface="+mj-cs"/>
              </a:rPr>
            </a:br>
            <a:endParaRPr lang="fi-FI" dirty="0"/>
          </a:p>
        </p:txBody>
      </p:sp>
      <p:sp>
        <p:nvSpPr>
          <p:cNvPr id="7" name="Alaotsikko 6"/>
          <p:cNvSpPr>
            <a:spLocks noGrp="1"/>
          </p:cNvSpPr>
          <p:nvPr>
            <p:ph type="subTitle" idx="1"/>
          </p:nvPr>
        </p:nvSpPr>
        <p:spPr>
          <a:xfrm>
            <a:off x="723578" y="2060848"/>
            <a:ext cx="7048822" cy="3577952"/>
          </a:xfrm>
        </p:spPr>
        <p:txBody>
          <a:bodyPr>
            <a:noAutofit/>
          </a:bodyPr>
          <a:lstStyle/>
          <a:p>
            <a:pPr lvl="0" algn="l" fontAlgn="base">
              <a:lnSpc>
                <a:spcPct val="80000"/>
              </a:lnSpc>
              <a:spcBef>
                <a:spcPct val="0"/>
              </a:spcBef>
              <a:spcAft>
                <a:spcPct val="0"/>
              </a:spcAft>
            </a:pPr>
            <a:r>
              <a:rPr lang="en-GB" b="1" u="sng" dirty="0" smtClean="0">
                <a:solidFill>
                  <a:prstClr val="black"/>
                </a:solidFill>
                <a:latin typeface="Arial" pitchFamily="34" charset="0"/>
                <a:cs typeface="Arial" pitchFamily="34" charset="0"/>
              </a:rPr>
              <a:t>8 universities in Finland: </a:t>
            </a:r>
          </a:p>
          <a:p>
            <a:pPr lvl="0" algn="l" fontAlgn="base">
              <a:lnSpc>
                <a:spcPct val="80000"/>
              </a:lnSpc>
              <a:spcBef>
                <a:spcPct val="0"/>
              </a:spcBef>
              <a:spcAft>
                <a:spcPct val="0"/>
              </a:spcAft>
            </a:pPr>
            <a:endParaRPr lang="en-GB" b="1" u="sng" dirty="0">
              <a:solidFill>
                <a:prstClr val="black"/>
              </a:solidFill>
              <a:latin typeface="Arial" pitchFamily="34" charset="0"/>
              <a:cs typeface="Arial" pitchFamily="34" charset="0"/>
            </a:endParaRPr>
          </a:p>
          <a:p>
            <a:pPr lvl="0" algn="l" fontAlgn="base">
              <a:lnSpc>
                <a:spcPct val="80000"/>
              </a:lnSpc>
              <a:spcBef>
                <a:spcPct val="0"/>
              </a:spcBef>
              <a:spcAft>
                <a:spcPct val="0"/>
              </a:spcAft>
            </a:pPr>
            <a:r>
              <a:rPr lang="en-GB" b="1" dirty="0" err="1" smtClean="0">
                <a:solidFill>
                  <a:prstClr val="black"/>
                </a:solidFill>
                <a:latin typeface="Arial" pitchFamily="34" charset="0"/>
                <a:cs typeface="Arial" pitchFamily="34" charset="0"/>
              </a:rPr>
              <a:t>Centria</a:t>
            </a:r>
            <a:r>
              <a:rPr lang="en-GB" b="1" dirty="0">
                <a:solidFill>
                  <a:prstClr val="black"/>
                </a:solidFill>
                <a:latin typeface="Arial" pitchFamily="34" charset="0"/>
                <a:cs typeface="Arial" pitchFamily="34" charset="0"/>
              </a:rPr>
              <a:t>	</a:t>
            </a:r>
            <a:r>
              <a:rPr lang="en-GB" b="1" dirty="0" smtClean="0">
                <a:solidFill>
                  <a:prstClr val="black"/>
                </a:solidFill>
                <a:latin typeface="Arial" pitchFamily="34" charset="0"/>
                <a:cs typeface="Arial" pitchFamily="34" charset="0"/>
              </a:rPr>
              <a:t>UAS,</a:t>
            </a:r>
            <a:r>
              <a:rPr lang="fi-FI" b="1" dirty="0" smtClean="0">
                <a:solidFill>
                  <a:prstClr val="black"/>
                </a:solidFill>
                <a:latin typeface="Arial" pitchFamily="34" charset="0"/>
                <a:cs typeface="Arial" pitchFamily="34" charset="0"/>
              </a:rPr>
              <a:t>Häme UAS, Kajaani UAS, Kemi-Tornio UAS, Mikkeli UAS,</a:t>
            </a:r>
            <a:r>
              <a:rPr lang="fi-FI" b="1" dirty="0">
                <a:solidFill>
                  <a:prstClr val="black"/>
                </a:solidFill>
                <a:latin typeface="Arial" pitchFamily="34" charset="0"/>
                <a:cs typeface="Arial" pitchFamily="34" charset="0"/>
              </a:rPr>
              <a:t> Seinäjoki </a:t>
            </a:r>
            <a:r>
              <a:rPr lang="fi-FI" b="1" dirty="0" smtClean="0">
                <a:solidFill>
                  <a:prstClr val="black"/>
                </a:solidFill>
                <a:latin typeface="Arial" pitchFamily="34" charset="0"/>
                <a:cs typeface="Arial" pitchFamily="34" charset="0"/>
              </a:rPr>
              <a:t>UAS, Tampere  UAS, </a:t>
            </a:r>
            <a:r>
              <a:rPr lang="en-GB" b="1" dirty="0" smtClean="0">
                <a:solidFill>
                  <a:prstClr val="black"/>
                </a:solidFill>
                <a:latin typeface="Arial" pitchFamily="34" charset="0"/>
                <a:cs typeface="Arial" pitchFamily="34" charset="0"/>
              </a:rPr>
              <a:t>Vaasa </a:t>
            </a:r>
            <a:r>
              <a:rPr lang="en-GB" b="1" dirty="0">
                <a:solidFill>
                  <a:prstClr val="black"/>
                </a:solidFill>
                <a:latin typeface="Arial" pitchFamily="34" charset="0"/>
                <a:cs typeface="Arial" pitchFamily="34" charset="0"/>
              </a:rPr>
              <a:t>UAS	</a:t>
            </a:r>
            <a:endParaRPr lang="en-GB" b="1" dirty="0" smtClean="0">
              <a:solidFill>
                <a:prstClr val="black"/>
              </a:solidFill>
              <a:latin typeface="Arial" pitchFamily="34" charset="0"/>
              <a:cs typeface="Arial" pitchFamily="34" charset="0"/>
            </a:endParaRPr>
          </a:p>
          <a:p>
            <a:pPr lvl="0" algn="l" fontAlgn="base">
              <a:lnSpc>
                <a:spcPct val="80000"/>
              </a:lnSpc>
              <a:spcBef>
                <a:spcPct val="0"/>
              </a:spcBef>
              <a:spcAft>
                <a:spcPct val="0"/>
              </a:spcAft>
            </a:pPr>
            <a:endParaRPr lang="en-GB" b="1" dirty="0">
              <a:solidFill>
                <a:prstClr val="black"/>
              </a:solidFill>
              <a:latin typeface="Arial" pitchFamily="34" charset="0"/>
              <a:cs typeface="Arial" pitchFamily="34" charset="0"/>
            </a:endParaRPr>
          </a:p>
          <a:p>
            <a:pPr lvl="0" algn="l" fontAlgn="base">
              <a:lnSpc>
                <a:spcPct val="80000"/>
              </a:lnSpc>
              <a:spcBef>
                <a:spcPct val="0"/>
              </a:spcBef>
              <a:spcAft>
                <a:spcPct val="0"/>
              </a:spcAft>
            </a:pPr>
            <a:r>
              <a:rPr lang="en-GB" b="1" dirty="0">
                <a:solidFill>
                  <a:prstClr val="black"/>
                </a:solidFill>
                <a:latin typeface="Arial" pitchFamily="34" charset="0"/>
                <a:cs typeface="Arial" pitchFamily="34" charset="0"/>
              </a:rPr>
              <a:t>	</a:t>
            </a:r>
            <a:r>
              <a:rPr lang="fi-FI" b="1" u="sng" dirty="0" err="1">
                <a:solidFill>
                  <a:prstClr val="black"/>
                </a:solidFill>
                <a:latin typeface="Arial" pitchFamily="34" charset="0"/>
                <a:ea typeface="+mn-ea"/>
                <a:cs typeface="Arial" pitchFamily="34" charset="0"/>
              </a:rPr>
              <a:t>Partners</a:t>
            </a:r>
            <a:r>
              <a:rPr lang="fi-FI" b="1" u="sng" dirty="0">
                <a:solidFill>
                  <a:prstClr val="black"/>
                </a:solidFill>
                <a:latin typeface="Arial" pitchFamily="34" charset="0"/>
                <a:ea typeface="+mn-ea"/>
                <a:cs typeface="Arial" pitchFamily="34" charset="0"/>
              </a:rPr>
              <a:t> in </a:t>
            </a:r>
            <a:r>
              <a:rPr lang="fi-FI" b="1" u="sng" dirty="0" err="1" smtClean="0">
                <a:solidFill>
                  <a:prstClr val="black"/>
                </a:solidFill>
                <a:latin typeface="Arial" pitchFamily="34" charset="0"/>
                <a:ea typeface="+mn-ea"/>
                <a:cs typeface="Arial" pitchFamily="34" charset="0"/>
              </a:rPr>
              <a:t>Africa</a:t>
            </a:r>
            <a:r>
              <a:rPr lang="fi-FI" b="1" u="sng" dirty="0" smtClean="0">
                <a:solidFill>
                  <a:prstClr val="black"/>
                </a:solidFill>
                <a:latin typeface="Arial" pitchFamily="34" charset="0"/>
                <a:ea typeface="+mn-ea"/>
                <a:cs typeface="Arial" pitchFamily="34" charset="0"/>
              </a:rPr>
              <a:t>: </a:t>
            </a:r>
            <a:endParaRPr lang="fi-FI" b="1" u="sng" dirty="0">
              <a:solidFill>
                <a:prstClr val="black"/>
              </a:solidFill>
              <a:latin typeface="Arial" pitchFamily="34" charset="0"/>
              <a:ea typeface="+mn-ea"/>
              <a:cs typeface="Arial" pitchFamily="34" charset="0"/>
            </a:endParaRPr>
          </a:p>
          <a:p>
            <a:pPr lvl="0" algn="l" fontAlgn="base">
              <a:lnSpc>
                <a:spcPct val="80000"/>
              </a:lnSpc>
              <a:spcBef>
                <a:spcPct val="0"/>
              </a:spcBef>
              <a:spcAft>
                <a:spcPct val="0"/>
              </a:spcAft>
            </a:pPr>
            <a:r>
              <a:rPr lang="fi-FI" b="1" dirty="0" err="1" smtClean="0">
                <a:solidFill>
                  <a:prstClr val="black"/>
                </a:solidFill>
                <a:latin typeface="Arial" pitchFamily="34" charset="0"/>
                <a:ea typeface="+mn-ea"/>
                <a:cs typeface="Arial" pitchFamily="34" charset="0"/>
              </a:rPr>
              <a:t>Maseno</a:t>
            </a:r>
            <a:r>
              <a:rPr lang="fi-FI" b="1" dirty="0" smtClean="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University</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Kenya</a:t>
            </a:r>
            <a:r>
              <a:rPr lang="fi-FI" b="1" dirty="0">
                <a:solidFill>
                  <a:prstClr val="black"/>
                </a:solidFill>
                <a:latin typeface="Arial" pitchFamily="34" charset="0"/>
                <a:ea typeface="+mn-ea"/>
                <a:cs typeface="Arial" pitchFamily="34" charset="0"/>
              </a:rPr>
              <a:t> (</a:t>
            </a:r>
            <a:r>
              <a:rPr lang="fi-FI" b="1" dirty="0" err="1">
                <a:solidFill>
                  <a:prstClr val="black"/>
                </a:solidFill>
                <a:latin typeface="Arial" pitchFamily="34" charset="0"/>
                <a:ea typeface="+mn-ea"/>
                <a:cs typeface="Arial" pitchFamily="34" charset="0"/>
              </a:rPr>
              <a:t>from</a:t>
            </a:r>
            <a:r>
              <a:rPr lang="fi-FI" b="1" dirty="0">
                <a:solidFill>
                  <a:prstClr val="black"/>
                </a:solidFill>
                <a:latin typeface="Arial" pitchFamily="34" charset="0"/>
                <a:ea typeface="+mn-ea"/>
                <a:cs typeface="Arial" pitchFamily="34" charset="0"/>
              </a:rPr>
              <a:t> 2004 -&gt;)</a:t>
            </a:r>
          </a:p>
          <a:p>
            <a:pPr lvl="0" algn="l" fontAlgn="base">
              <a:lnSpc>
                <a:spcPct val="80000"/>
              </a:lnSpc>
              <a:spcBef>
                <a:spcPct val="0"/>
              </a:spcBef>
              <a:spcAft>
                <a:spcPct val="0"/>
              </a:spcAft>
            </a:pPr>
            <a:endParaRPr lang="fi-FI" b="1" dirty="0">
              <a:solidFill>
                <a:prstClr val="black"/>
              </a:solidFill>
              <a:latin typeface="Arial" pitchFamily="34" charset="0"/>
              <a:ea typeface="+mn-ea"/>
              <a:cs typeface="Arial" pitchFamily="34" charset="0"/>
            </a:endParaRPr>
          </a:p>
          <a:p>
            <a:pPr lvl="0" algn="l" fontAlgn="base">
              <a:lnSpc>
                <a:spcPct val="80000"/>
              </a:lnSpc>
              <a:spcBef>
                <a:spcPct val="0"/>
              </a:spcBef>
              <a:spcAft>
                <a:spcPct val="0"/>
              </a:spcAft>
            </a:pPr>
            <a:r>
              <a:rPr lang="fi-FI" b="1" dirty="0">
                <a:solidFill>
                  <a:prstClr val="black"/>
                </a:solidFill>
                <a:latin typeface="Arial" pitchFamily="34" charset="0"/>
                <a:ea typeface="+mn-ea"/>
                <a:cs typeface="Arial" pitchFamily="34" charset="0"/>
              </a:rPr>
              <a:t>Public Health </a:t>
            </a:r>
            <a:r>
              <a:rPr lang="fi-FI" b="1" dirty="0" err="1">
                <a:solidFill>
                  <a:prstClr val="black"/>
                </a:solidFill>
                <a:latin typeface="Arial" pitchFamily="34" charset="0"/>
                <a:ea typeface="+mn-ea"/>
                <a:cs typeface="Arial" pitchFamily="34" charset="0"/>
              </a:rPr>
              <a:t>Nurses</a:t>
            </a:r>
            <a:r>
              <a:rPr lang="fi-FI" b="1" dirty="0">
                <a:solidFill>
                  <a:prstClr val="black"/>
                </a:solidFill>
                <a:latin typeface="Arial" pitchFamily="34" charset="0"/>
                <a:ea typeface="+mn-ea"/>
                <a:cs typeface="Arial" pitchFamily="34" charset="0"/>
              </a:rPr>
              <a:t>´ College, Kampala, Uganda (to 2010)</a:t>
            </a:r>
          </a:p>
          <a:p>
            <a:pPr lvl="0" algn="l" fontAlgn="base">
              <a:lnSpc>
                <a:spcPct val="80000"/>
              </a:lnSpc>
              <a:spcBef>
                <a:spcPct val="0"/>
              </a:spcBef>
              <a:spcAft>
                <a:spcPct val="0"/>
              </a:spcAft>
            </a:pPr>
            <a:endParaRPr lang="fi-FI" b="1" dirty="0">
              <a:solidFill>
                <a:prstClr val="black"/>
              </a:solidFill>
              <a:latin typeface="Arial" pitchFamily="34" charset="0"/>
              <a:ea typeface="+mn-ea"/>
              <a:cs typeface="Arial" pitchFamily="34" charset="0"/>
            </a:endParaRPr>
          </a:p>
          <a:p>
            <a:pPr lvl="0" algn="l" fontAlgn="base">
              <a:lnSpc>
                <a:spcPct val="80000"/>
              </a:lnSpc>
              <a:spcBef>
                <a:spcPct val="0"/>
              </a:spcBef>
              <a:spcAft>
                <a:spcPct val="0"/>
              </a:spcAft>
            </a:pPr>
            <a:r>
              <a:rPr lang="fi-FI" b="1" dirty="0">
                <a:solidFill>
                  <a:prstClr val="black"/>
                </a:solidFill>
                <a:latin typeface="Arial" pitchFamily="34" charset="0"/>
                <a:ea typeface="+mn-ea"/>
                <a:cs typeface="Arial" pitchFamily="34" charset="0"/>
              </a:rPr>
              <a:t>International Health Sciences </a:t>
            </a:r>
            <a:r>
              <a:rPr lang="fi-FI" b="1" dirty="0" err="1">
                <a:solidFill>
                  <a:prstClr val="black"/>
                </a:solidFill>
                <a:latin typeface="Arial" pitchFamily="34" charset="0"/>
                <a:ea typeface="+mn-ea"/>
                <a:cs typeface="Arial" pitchFamily="34" charset="0"/>
              </a:rPr>
              <a:t>University</a:t>
            </a:r>
            <a:r>
              <a:rPr lang="fi-FI" b="1" dirty="0">
                <a:solidFill>
                  <a:prstClr val="black"/>
                </a:solidFill>
                <a:latin typeface="Arial" pitchFamily="34" charset="0"/>
                <a:ea typeface="+mn-ea"/>
                <a:cs typeface="Arial" pitchFamily="34" charset="0"/>
              </a:rPr>
              <a:t>, Kampala, Uganda (</a:t>
            </a:r>
            <a:r>
              <a:rPr lang="fi-FI" b="1" dirty="0" err="1">
                <a:solidFill>
                  <a:prstClr val="black"/>
                </a:solidFill>
                <a:latin typeface="Arial" pitchFamily="34" charset="0"/>
                <a:ea typeface="+mn-ea"/>
                <a:cs typeface="Arial" pitchFamily="34" charset="0"/>
              </a:rPr>
              <a:t>from</a:t>
            </a:r>
            <a:r>
              <a:rPr lang="fi-FI" b="1" dirty="0">
                <a:solidFill>
                  <a:prstClr val="black"/>
                </a:solidFill>
                <a:latin typeface="Arial" pitchFamily="34" charset="0"/>
                <a:ea typeface="+mn-ea"/>
                <a:cs typeface="Arial" pitchFamily="34" charset="0"/>
              </a:rPr>
              <a:t> 2011)</a:t>
            </a:r>
          </a:p>
          <a:p>
            <a:pPr lvl="0" algn="l" fontAlgn="base">
              <a:lnSpc>
                <a:spcPct val="80000"/>
              </a:lnSpc>
              <a:spcBef>
                <a:spcPct val="0"/>
              </a:spcBef>
              <a:spcAft>
                <a:spcPct val="0"/>
              </a:spcAft>
            </a:pPr>
            <a:endParaRPr lang="fi-FI" b="1" dirty="0">
              <a:solidFill>
                <a:prstClr val="black"/>
              </a:solidFill>
              <a:latin typeface="Arial" pitchFamily="34" charset="0"/>
              <a:ea typeface="+mn-ea"/>
              <a:cs typeface="Arial" pitchFamily="34" charset="0"/>
            </a:endParaRPr>
          </a:p>
          <a:p>
            <a:pPr lvl="0" algn="l" fontAlgn="base">
              <a:lnSpc>
                <a:spcPct val="80000"/>
              </a:lnSpc>
              <a:spcBef>
                <a:spcPct val="0"/>
              </a:spcBef>
              <a:spcAft>
                <a:spcPct val="0"/>
              </a:spcAft>
            </a:pPr>
            <a:r>
              <a:rPr lang="en-GB" b="1" dirty="0">
                <a:solidFill>
                  <a:prstClr val="black"/>
                </a:solidFill>
                <a:latin typeface="Arial" pitchFamily="34" charset="0"/>
                <a:cs typeface="Arial" pitchFamily="34" charset="0"/>
              </a:rPr>
              <a:t>	</a:t>
            </a: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4084981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rve Afrikka perus 2 copy"/>
          <p:cNvPicPr>
            <a:picLocks noChangeAspect="1" noChangeArrowheads="1"/>
          </p:cNvPicPr>
          <p:nvPr/>
        </p:nvPicPr>
        <p:blipFill>
          <a:blip r:embed="rId2" cstate="print"/>
          <a:srcRect/>
          <a:stretch>
            <a:fillRect/>
          </a:stretch>
        </p:blipFill>
        <p:spPr bwMode="auto">
          <a:xfrm>
            <a:off x="7740352" y="332656"/>
            <a:ext cx="800100" cy="800100"/>
          </a:xfrm>
          <a:prstGeom prst="rect">
            <a:avLst/>
          </a:prstGeom>
          <a:noFill/>
          <a:ln w="9525">
            <a:noFill/>
            <a:miter lim="800000"/>
            <a:headEnd/>
            <a:tailEnd/>
          </a:ln>
        </p:spPr>
      </p:pic>
      <p:sp>
        <p:nvSpPr>
          <p:cNvPr id="3" name="Suorakulmio 2"/>
          <p:cNvSpPr/>
          <p:nvPr/>
        </p:nvSpPr>
        <p:spPr>
          <a:xfrm>
            <a:off x="827584" y="1844824"/>
            <a:ext cx="7200800" cy="1446550"/>
          </a:xfrm>
          <a:prstGeom prst="rect">
            <a:avLst/>
          </a:prstGeom>
          <a:blipFill>
            <a:blip r:embed="rId3" cstate="print"/>
            <a:tile tx="0" ty="0" sx="100000" sy="100000" flip="none" algn="tl"/>
          </a:blipFill>
        </p:spPr>
        <p:txBody>
          <a:bodyPr wrap="square">
            <a:spAutoFit/>
          </a:bodyPr>
          <a:lstStyle/>
          <a:p>
            <a:pPr>
              <a:buFont typeface="Wingdings" pitchFamily="2" charset="2"/>
              <a:buNone/>
            </a:pPr>
            <a:r>
              <a:rPr lang="en-US" sz="8800" i="1" dirty="0" smtClean="0">
                <a:solidFill>
                  <a:prstClr val="black"/>
                </a:solidFill>
                <a:latin typeface="Algerian" pitchFamily="82" charset="0"/>
              </a:rPr>
              <a:t>THANK YOU!</a:t>
            </a:r>
          </a:p>
        </p:txBody>
      </p:sp>
      <p:pic>
        <p:nvPicPr>
          <p:cNvPr id="4" name="Picture 2" descr="H:\DCIM\101NIKON\DSCN2641.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543573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rve Afrikka perus 2 copy"/>
          <p:cNvPicPr>
            <a:picLocks noChangeAspect="1" noChangeArrowheads="1"/>
          </p:cNvPicPr>
          <p:nvPr/>
        </p:nvPicPr>
        <p:blipFill>
          <a:blip r:embed="rId2" cstate="print"/>
          <a:srcRect/>
          <a:stretch>
            <a:fillRect/>
          </a:stretch>
        </p:blipFill>
        <p:spPr bwMode="auto">
          <a:xfrm>
            <a:off x="7740352" y="332656"/>
            <a:ext cx="800100" cy="800100"/>
          </a:xfrm>
          <a:prstGeom prst="rect">
            <a:avLst/>
          </a:prstGeom>
          <a:noFill/>
          <a:ln w="9525">
            <a:noFill/>
            <a:miter lim="800000"/>
            <a:headEnd/>
            <a:tailEnd/>
          </a:ln>
        </p:spPr>
      </p:pic>
      <p:sp>
        <p:nvSpPr>
          <p:cNvPr id="3" name="Suorakulmio 2"/>
          <p:cNvSpPr/>
          <p:nvPr/>
        </p:nvSpPr>
        <p:spPr>
          <a:xfrm>
            <a:off x="827584" y="1196752"/>
            <a:ext cx="7200800" cy="3970318"/>
          </a:xfrm>
          <a:prstGeom prst="rect">
            <a:avLst/>
          </a:prstGeom>
          <a:solidFill>
            <a:schemeClr val="bg1"/>
          </a:solidFill>
        </p:spPr>
        <p:txBody>
          <a:bodyPr wrap="square">
            <a:spAutoFit/>
          </a:bodyPr>
          <a:lstStyle/>
          <a:p>
            <a:r>
              <a:rPr lang="en-US" sz="2800" b="1" dirty="0" smtClean="0">
                <a:solidFill>
                  <a:prstClr val="black"/>
                </a:solidFill>
              </a:rPr>
              <a:t>6.Halt, and start to reverse, the spread of HIV/Aids, malaria and other major diseases</a:t>
            </a:r>
          </a:p>
          <a:p>
            <a:endParaRPr lang="en-US" sz="2800" b="1" dirty="0" smtClean="0">
              <a:solidFill>
                <a:prstClr val="black"/>
              </a:solidFill>
            </a:endParaRPr>
          </a:p>
          <a:p>
            <a:r>
              <a:rPr lang="en-US" sz="2800" b="1" dirty="0" smtClean="0">
                <a:solidFill>
                  <a:prstClr val="black"/>
                </a:solidFill>
              </a:rPr>
              <a:t>7.Ensure the sustainable development of the environment and, amongst other targets, halve the proportion of people without sustainable access to safe drinking water</a:t>
            </a:r>
          </a:p>
          <a:p>
            <a:endParaRPr lang="en-US" sz="2800" dirty="0" smtClean="0">
              <a:solidFill>
                <a:prstClr val="black"/>
              </a:solidFill>
            </a:endParaRPr>
          </a:p>
          <a:p>
            <a:r>
              <a:rPr lang="en-US" sz="2800" b="1" dirty="0" smtClean="0">
                <a:solidFill>
                  <a:prstClr val="black"/>
                </a:solidFill>
              </a:rPr>
              <a:t>8.Create a global partnership for development</a:t>
            </a:r>
          </a:p>
        </p:txBody>
      </p:sp>
      <p:pic>
        <p:nvPicPr>
          <p:cNvPr id="4" name="Picture 2" descr="L:\Kevät ja kesä 2010 Zambia, Uganda, Ruotsi 091.jpg"/>
          <p:cNvPicPr>
            <a:picLocks noChangeAspect="1" noChangeArrowheads="1"/>
          </p:cNvPicPr>
          <p:nvPr/>
        </p:nvPicPr>
        <p:blipFill>
          <a:blip r:embed="rId3" cstate="print"/>
          <a:srcRect/>
          <a:stretch>
            <a:fillRect/>
          </a:stretch>
        </p:blipFill>
        <p:spPr bwMode="auto">
          <a:xfrm>
            <a:off x="-5437112" y="-3987824"/>
            <a:ext cx="18532476" cy="13898563"/>
          </a:xfrm>
          <a:prstGeom prst="rect">
            <a:avLst/>
          </a:prstGeom>
          <a:noFill/>
          <a:ln w="9525">
            <a:noFill/>
            <a:miter lim="800000"/>
            <a:headEnd/>
            <a:tailEnd/>
          </a:ln>
        </p:spPr>
      </p:pic>
      <p:pic>
        <p:nvPicPr>
          <p:cNvPr id="5" name="Picture 2" descr="H:\DCIM\103NIKON\DSCN3157.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99789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mat Tiedostot\Terttu\Uganda\KOULURUOKA_Liisa\Pienennetyt\ruokailuhetk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49573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mat Tiedostot\Terttu\Uganda\KOULURUOKA_Liisa\Pienennetyt\lapset ja mukit.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Tree>
    <p:extLst>
      <p:ext uri="{BB962C8B-B14F-4D97-AF65-F5344CB8AC3E}">
        <p14:creationId xmlns:p14="http://schemas.microsoft.com/office/powerpoint/2010/main" val="3867886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2NIKON\DSCN284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535005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2NIKON\DSCN28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2650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Omat Tiedostot\Terttu\Uganda\KOULURUOKA_Liisa\Pienennetyt\DSC0026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154767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4NIKON\DSCN3164.JPG"/>
          <p:cNvPicPr>
            <a:picLocks noChangeAspect="1" noChangeArrowheads="1"/>
          </p:cNvPicPr>
          <p:nvPr/>
        </p:nvPicPr>
        <p:blipFill>
          <a:blip r:embed="rId2" cstate="print"/>
          <a:srcRect/>
          <a:stretch>
            <a:fillRect/>
          </a:stretch>
        </p:blipFill>
        <p:spPr bwMode="auto">
          <a:xfrm>
            <a:off x="0" y="0"/>
            <a:ext cx="9396413" cy="6858000"/>
          </a:xfrm>
          <a:prstGeom prst="rect">
            <a:avLst/>
          </a:prstGeom>
          <a:noFill/>
          <a:ln w="9525">
            <a:noFill/>
            <a:miter lim="800000"/>
            <a:headEnd/>
            <a:tailEnd/>
          </a:ln>
        </p:spPr>
      </p:pic>
    </p:spTree>
    <p:extLst>
      <p:ext uri="{BB962C8B-B14F-4D97-AF65-F5344CB8AC3E}">
        <p14:creationId xmlns:p14="http://schemas.microsoft.com/office/powerpoint/2010/main" val="2001682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2NIKON\DSCN278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55927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2NIKON\DSCN28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309820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836712"/>
            <a:ext cx="7200800" cy="1296144"/>
          </a:xfrm>
        </p:spPr>
        <p:txBody>
          <a:bodyPr>
            <a:normAutofit/>
          </a:bodyPr>
          <a:lstStyle/>
          <a:p>
            <a:r>
              <a:rPr lang="en-GB" sz="3200" b="1" dirty="0">
                <a:solidFill>
                  <a:prstClr val="black"/>
                </a:solidFill>
                <a:latin typeface="Arial" charset="0"/>
                <a:ea typeface="+mn-ea"/>
                <a:cs typeface="Arial" charset="0"/>
              </a:rPr>
              <a:t>The objectives of the joint activities</a:t>
            </a:r>
            <a:r>
              <a:rPr lang="fi-FI" sz="3200" b="1" dirty="0">
                <a:solidFill>
                  <a:prstClr val="black"/>
                </a:solidFill>
                <a:latin typeface="Arial" charset="0"/>
                <a:ea typeface="+mn-ea"/>
                <a:cs typeface="Arial" charset="0"/>
              </a:rPr>
              <a:t/>
            </a:r>
            <a:br>
              <a:rPr lang="fi-FI" sz="3200" b="1" dirty="0">
                <a:solidFill>
                  <a:prstClr val="black"/>
                </a:solidFill>
                <a:latin typeface="Arial" charset="0"/>
                <a:ea typeface="+mn-ea"/>
                <a:cs typeface="Arial" charset="0"/>
              </a:rPr>
            </a:br>
            <a:endParaRPr lang="fi-FI" dirty="0"/>
          </a:p>
        </p:txBody>
      </p:sp>
      <p:sp>
        <p:nvSpPr>
          <p:cNvPr id="7" name="Alaotsikko 6"/>
          <p:cNvSpPr>
            <a:spLocks noGrp="1"/>
          </p:cNvSpPr>
          <p:nvPr>
            <p:ph type="subTitle" idx="1"/>
          </p:nvPr>
        </p:nvSpPr>
        <p:spPr>
          <a:xfrm>
            <a:off x="1123628" y="2132856"/>
            <a:ext cx="6648772" cy="3505944"/>
          </a:xfrm>
        </p:spPr>
        <p:txBody>
          <a:bodyPr>
            <a:normAutofit fontScale="92500" lnSpcReduction="20000"/>
          </a:bodyPr>
          <a:lstStyle/>
          <a:p>
            <a:pPr lvl="0" algn="l">
              <a:spcBef>
                <a:spcPts val="0"/>
              </a:spcBef>
            </a:pPr>
            <a:r>
              <a:rPr lang="en-GB" sz="2800" b="1" dirty="0">
                <a:solidFill>
                  <a:prstClr val="black"/>
                </a:solidFill>
                <a:latin typeface="Arial" pitchFamily="34" charset="0"/>
                <a:ea typeface="+mn-ea"/>
                <a:cs typeface="Arial" pitchFamily="34" charset="0"/>
              </a:rPr>
              <a:t>The overall objective of the joint activities is to maintain, support and develop cooperation in the fields of Social and Health Care, Nutrition, Technology and Music and Art Education between Kenya, Uganda and Finland. The project also aims at raising the standards and improving the quality of Social and Health Care in those countries.</a:t>
            </a:r>
            <a:endParaRPr lang="fi-FI" sz="2800" b="1" dirty="0">
              <a:solidFill>
                <a:prstClr val="black"/>
              </a:solidFill>
              <a:latin typeface="Arial" pitchFamily="34" charset="0"/>
              <a:ea typeface="+mn-ea"/>
              <a:cs typeface="Arial" pitchFamily="34" charset="0"/>
            </a:endParaRPr>
          </a:p>
          <a:p>
            <a:pPr lvl="0" algn="l">
              <a:spcBef>
                <a:spcPts val="0"/>
              </a:spcBef>
            </a:pPr>
            <a:endParaRPr lang="fi-FI" sz="3200" dirty="0">
              <a:solidFill>
                <a:prstClr val="black"/>
              </a:solidFill>
              <a:latin typeface="Calibri"/>
              <a:ea typeface="+mn-ea"/>
              <a:cs typeface="+mn-cs"/>
            </a:endParaRP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3446389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DCIM\102NIKON\DSCN28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53619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1011383"/>
            <a:ext cx="7200800" cy="1697537"/>
          </a:xfrm>
        </p:spPr>
        <p:txBody>
          <a:bodyPr>
            <a:normAutofit/>
          </a:bodyPr>
          <a:lstStyle/>
          <a:p>
            <a:pPr lvl="0">
              <a:spcBef>
                <a:spcPts val="0"/>
              </a:spcBef>
            </a:pPr>
            <a:r>
              <a:rPr lang="en-GB" sz="3200" b="1" dirty="0">
                <a:solidFill>
                  <a:prstClr val="black"/>
                </a:solidFill>
                <a:latin typeface="Arial" charset="0"/>
                <a:ea typeface="+mn-ea"/>
                <a:cs typeface="Arial" charset="0"/>
              </a:rPr>
              <a:t>The objectives of the joint activities</a:t>
            </a: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971600" y="2276872"/>
            <a:ext cx="6800800" cy="3361928"/>
          </a:xfrm>
        </p:spPr>
        <p:txBody>
          <a:bodyPr>
            <a:normAutofit fontScale="85000" lnSpcReduction="20000"/>
          </a:bodyPr>
          <a:lstStyle/>
          <a:p>
            <a:pPr marL="342900" lvl="0" indent="-342900" algn="l">
              <a:lnSpc>
                <a:spcPct val="90000"/>
              </a:lnSpc>
            </a:pPr>
            <a:r>
              <a:rPr lang="en-GB" sz="5100" b="1" dirty="0">
                <a:solidFill>
                  <a:prstClr val="black"/>
                </a:solidFill>
                <a:latin typeface="Arial" pitchFamily="34" charset="0"/>
                <a:ea typeface="+mn-ea"/>
                <a:cs typeface="Arial" pitchFamily="34" charset="0"/>
              </a:rPr>
              <a:t>	</a:t>
            </a:r>
            <a:r>
              <a:rPr lang="en-GB" sz="2600" b="1" dirty="0">
                <a:solidFill>
                  <a:prstClr val="black"/>
                </a:solidFill>
                <a:latin typeface="Arial" pitchFamily="34" charset="0"/>
                <a:ea typeface="+mn-ea"/>
                <a:cs typeface="Arial" pitchFamily="34" charset="0"/>
              </a:rPr>
              <a:t>	</a:t>
            </a:r>
          </a:p>
          <a:p>
            <a:pPr lvl="0" algn="l">
              <a:lnSpc>
                <a:spcPct val="90000"/>
              </a:lnSpc>
              <a:spcBef>
                <a:spcPts val="0"/>
              </a:spcBef>
            </a:pPr>
            <a:r>
              <a:rPr lang="en-GB" sz="2600" dirty="0">
                <a:solidFill>
                  <a:prstClr val="black"/>
                </a:solidFill>
                <a:latin typeface="Calibri"/>
                <a:ea typeface="+mn-ea"/>
                <a:cs typeface="Arial" charset="0"/>
              </a:rPr>
              <a:t>- </a:t>
            </a:r>
            <a:r>
              <a:rPr lang="en-GB" sz="2600" b="1" dirty="0">
                <a:solidFill>
                  <a:prstClr val="black"/>
                </a:solidFill>
                <a:latin typeface="Arial" pitchFamily="34" charset="0"/>
                <a:ea typeface="+mn-ea"/>
                <a:cs typeface="Arial" pitchFamily="34" charset="0"/>
              </a:rPr>
              <a:t>are to exchange information, share experiences and expertise, and promote the professional development of students and teachers through international and intercultural cooperation.</a:t>
            </a:r>
          </a:p>
          <a:p>
            <a:pPr lvl="0" algn="l">
              <a:lnSpc>
                <a:spcPct val="90000"/>
              </a:lnSpc>
              <a:spcBef>
                <a:spcPts val="0"/>
              </a:spcBef>
            </a:pPr>
            <a:endParaRPr lang="en-GB" sz="2600" b="1" dirty="0">
              <a:solidFill>
                <a:prstClr val="black"/>
              </a:solidFill>
              <a:latin typeface="Arial" pitchFamily="34" charset="0"/>
              <a:ea typeface="+mn-ea"/>
              <a:cs typeface="Arial" pitchFamily="34" charset="0"/>
            </a:endParaRPr>
          </a:p>
          <a:p>
            <a:pPr lvl="0" algn="l">
              <a:lnSpc>
                <a:spcPct val="90000"/>
              </a:lnSpc>
              <a:spcBef>
                <a:spcPts val="0"/>
              </a:spcBef>
            </a:pPr>
            <a:r>
              <a:rPr lang="en-GB" sz="2600" b="1" dirty="0">
                <a:solidFill>
                  <a:prstClr val="black"/>
                </a:solidFill>
                <a:latin typeface="Arial" pitchFamily="34" charset="0"/>
                <a:ea typeface="+mn-ea"/>
                <a:cs typeface="Arial" pitchFamily="34" charset="0"/>
              </a:rPr>
              <a:t> In practical terms the collaboration means student mobility, teaching staff mobility, applied research and the development of curricula, course contents, teaching methods and materials, and all joint projects aiming to promote social and health care education</a:t>
            </a:r>
            <a:endParaRPr lang="fi-FI" sz="2600"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3446389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1011383"/>
            <a:ext cx="7200800" cy="1265489"/>
          </a:xfrm>
        </p:spPr>
        <p:txBody>
          <a:bodyPr>
            <a:normAutofit/>
          </a:bodyPr>
          <a:lstStyle/>
          <a:p>
            <a:pPr lvl="0">
              <a:spcBef>
                <a:spcPts val="0"/>
              </a:spcBef>
            </a:pPr>
            <a:r>
              <a:rPr lang="fi-FI" sz="3200" b="1" dirty="0" err="1">
                <a:solidFill>
                  <a:prstClr val="black"/>
                </a:solidFill>
                <a:latin typeface="Arial" pitchFamily="34" charset="0"/>
                <a:ea typeface="+mn-ea"/>
                <a:cs typeface="Arial" pitchFamily="34" charset="0"/>
              </a:rPr>
              <a:t>Projects</a:t>
            </a:r>
            <a:r>
              <a:rPr lang="fi-FI" sz="3200" b="1" dirty="0">
                <a:solidFill>
                  <a:prstClr val="black"/>
                </a:solidFill>
                <a:latin typeface="Arial" pitchFamily="34" charset="0"/>
                <a:ea typeface="+mn-ea"/>
                <a:cs typeface="Arial" pitchFamily="34" charset="0"/>
              </a:rPr>
              <a:t/>
            </a:r>
            <a:br>
              <a:rPr lang="fi-FI" sz="3200" b="1" dirty="0">
                <a:solidFill>
                  <a:prstClr val="black"/>
                </a:solidFill>
                <a:latin typeface="Arial" pitchFamily="34" charset="0"/>
                <a:ea typeface="+mn-ea"/>
                <a:cs typeface="Arial" pitchFamily="34" charset="0"/>
              </a:rPr>
            </a:b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899592" y="1700808"/>
            <a:ext cx="6800800" cy="3865984"/>
          </a:xfrm>
        </p:spPr>
        <p:txBody>
          <a:bodyPr>
            <a:normAutofit fontScale="25000" lnSpcReduction="20000"/>
          </a:bodyPr>
          <a:lstStyle/>
          <a:p>
            <a:pPr lvl="0" algn="l">
              <a:lnSpc>
                <a:spcPct val="90000"/>
              </a:lnSpc>
              <a:spcBef>
                <a:spcPts val="0"/>
              </a:spcBef>
            </a:pPr>
            <a:r>
              <a:rPr lang="en-GB" sz="9600" b="1" dirty="0">
                <a:solidFill>
                  <a:prstClr val="black"/>
                </a:solidFill>
                <a:latin typeface="Arial" pitchFamily="34" charset="0"/>
                <a:ea typeface="+mn-ea"/>
                <a:cs typeface="Arial" pitchFamily="34" charset="0"/>
              </a:rPr>
              <a:t>HADCO works in accordance with Finland´s development policy whose main goal is to contribute to the eradication of extreme poverty from the </a:t>
            </a:r>
            <a:r>
              <a:rPr lang="en-GB" sz="9600" b="1" dirty="0" smtClean="0">
                <a:solidFill>
                  <a:prstClr val="black"/>
                </a:solidFill>
                <a:latin typeface="Arial" pitchFamily="34" charset="0"/>
                <a:ea typeface="+mn-ea"/>
                <a:cs typeface="Arial" pitchFamily="34" charset="0"/>
              </a:rPr>
              <a:t>world</a:t>
            </a:r>
          </a:p>
          <a:p>
            <a:pPr lvl="0" algn="l">
              <a:lnSpc>
                <a:spcPct val="90000"/>
              </a:lnSpc>
              <a:spcBef>
                <a:spcPts val="0"/>
              </a:spcBef>
            </a:pPr>
            <a:endParaRPr lang="en-GB" sz="9600" b="1" dirty="0">
              <a:solidFill>
                <a:prstClr val="black"/>
              </a:solidFill>
              <a:latin typeface="Arial" pitchFamily="34" charset="0"/>
              <a:ea typeface="+mn-ea"/>
              <a:cs typeface="Arial" pitchFamily="34" charset="0"/>
            </a:endParaRPr>
          </a:p>
          <a:p>
            <a:pPr lvl="0" algn="l">
              <a:spcBef>
                <a:spcPts val="0"/>
              </a:spcBef>
              <a:defRPr/>
            </a:pPr>
            <a:r>
              <a:rPr lang="en-GB" sz="9600" b="1" u="sng" dirty="0">
                <a:solidFill>
                  <a:prstClr val="black"/>
                </a:solidFill>
                <a:latin typeface="Arial" pitchFamily="34" charset="0"/>
                <a:ea typeface="+mn-ea"/>
                <a:cs typeface="Arial" pitchFamily="34" charset="0"/>
              </a:rPr>
              <a:t> Projects: </a:t>
            </a:r>
            <a:endParaRPr lang="en-GB" sz="9600" b="1" u="sng" dirty="0" smtClean="0">
              <a:solidFill>
                <a:prstClr val="black"/>
              </a:solidFill>
              <a:latin typeface="Arial" pitchFamily="34" charset="0"/>
              <a:ea typeface="+mn-ea"/>
              <a:cs typeface="Arial" pitchFamily="34" charset="0"/>
            </a:endParaRPr>
          </a:p>
          <a:p>
            <a:pPr lvl="0" algn="l">
              <a:spcBef>
                <a:spcPts val="0"/>
              </a:spcBef>
              <a:defRPr/>
            </a:pPr>
            <a:endParaRPr lang="en-GB" sz="9600" b="1" u="sng" dirty="0">
              <a:solidFill>
                <a:prstClr val="black"/>
              </a:solidFill>
              <a:latin typeface="Arial" pitchFamily="34" charset="0"/>
              <a:ea typeface="+mn-ea"/>
              <a:cs typeface="Arial" pitchFamily="34" charset="0"/>
            </a:endParaRPr>
          </a:p>
          <a:p>
            <a:pPr lvl="0" algn="l">
              <a:spcBef>
                <a:spcPts val="0"/>
              </a:spcBef>
              <a:defRPr/>
            </a:pPr>
            <a:r>
              <a:rPr lang="en-GB" sz="9600" b="1" dirty="0">
                <a:solidFill>
                  <a:prstClr val="black"/>
                </a:solidFill>
                <a:latin typeface="Arial" pitchFamily="34" charset="0"/>
                <a:ea typeface="+mn-ea"/>
                <a:cs typeface="Arial" pitchFamily="34" charset="0"/>
              </a:rPr>
              <a:t>1998 – 2005</a:t>
            </a:r>
            <a:endParaRPr lang="en-GB" sz="9600" b="1" u="sng" dirty="0">
              <a:solidFill>
                <a:prstClr val="black"/>
              </a:solidFill>
              <a:latin typeface="Arial" pitchFamily="34" charset="0"/>
              <a:ea typeface="+mn-ea"/>
              <a:cs typeface="Arial" pitchFamily="34" charset="0"/>
            </a:endParaRPr>
          </a:p>
          <a:p>
            <a:pPr lvl="0" algn="l">
              <a:spcBef>
                <a:spcPts val="0"/>
              </a:spcBef>
              <a:defRPr/>
            </a:pPr>
            <a:r>
              <a:rPr lang="en-GB" sz="9600" b="1" u="sng" dirty="0">
                <a:solidFill>
                  <a:prstClr val="black"/>
                </a:solidFill>
                <a:latin typeface="Arial" pitchFamily="34" charset="0"/>
                <a:ea typeface="+mn-ea"/>
                <a:cs typeface="Arial" pitchFamily="34" charset="0"/>
              </a:rPr>
              <a:t>Promotion of Primary Health Care and Public Health Nurses´ Education in </a:t>
            </a:r>
            <a:r>
              <a:rPr lang="en-GB" sz="9600" b="1" u="sng" dirty="0" smtClean="0">
                <a:solidFill>
                  <a:prstClr val="black"/>
                </a:solidFill>
                <a:latin typeface="Arial" pitchFamily="34" charset="0"/>
                <a:ea typeface="+mn-ea"/>
                <a:cs typeface="Arial" pitchFamily="34" charset="0"/>
              </a:rPr>
              <a:t>Uganda</a:t>
            </a:r>
          </a:p>
          <a:p>
            <a:pPr lvl="0" algn="l">
              <a:spcBef>
                <a:spcPts val="0"/>
              </a:spcBef>
              <a:defRPr/>
            </a:pPr>
            <a:endParaRPr lang="en-GB" sz="9600" b="1" u="sng" dirty="0">
              <a:solidFill>
                <a:prstClr val="black"/>
              </a:solidFill>
              <a:latin typeface="Arial" pitchFamily="34" charset="0"/>
              <a:ea typeface="+mn-ea"/>
              <a:cs typeface="Arial" pitchFamily="34" charset="0"/>
            </a:endParaRPr>
          </a:p>
          <a:p>
            <a:pPr lvl="0" algn="l">
              <a:spcBef>
                <a:spcPts val="0"/>
              </a:spcBef>
              <a:buFont typeface="Arial" charset="0"/>
              <a:buChar char="•"/>
              <a:defRPr/>
            </a:pPr>
            <a:r>
              <a:rPr lang="en-GB" sz="9600" b="1" dirty="0">
                <a:solidFill>
                  <a:prstClr val="black"/>
                </a:solidFill>
                <a:latin typeface="Arial" pitchFamily="34" charset="0"/>
                <a:ea typeface="+mn-ea"/>
                <a:cs typeface="Arial" pitchFamily="34" charset="0"/>
              </a:rPr>
              <a:t>partners: </a:t>
            </a:r>
          </a:p>
          <a:p>
            <a:pPr lvl="0" algn="l">
              <a:spcBef>
                <a:spcPts val="0"/>
              </a:spcBef>
              <a:defRPr/>
            </a:pPr>
            <a:r>
              <a:rPr lang="en-GB" sz="9600" b="1" dirty="0">
                <a:solidFill>
                  <a:prstClr val="black"/>
                </a:solidFill>
                <a:latin typeface="Arial" pitchFamily="34" charset="0"/>
                <a:ea typeface="+mn-ea"/>
                <a:cs typeface="Arial" pitchFamily="34" charset="0"/>
              </a:rPr>
              <a:t>- MOH, MOES, PHNC, Kampala, Uganda</a:t>
            </a:r>
          </a:p>
          <a:p>
            <a:pPr lvl="0" algn="l">
              <a:spcBef>
                <a:spcPts val="0"/>
              </a:spcBef>
              <a:buFontTx/>
              <a:buChar char="-"/>
              <a:defRPr/>
            </a:pPr>
            <a:r>
              <a:rPr lang="en-GB" sz="9600" b="1" dirty="0">
                <a:solidFill>
                  <a:prstClr val="black"/>
                </a:solidFill>
                <a:latin typeface="Arial" pitchFamily="34" charset="0"/>
                <a:ea typeface="+mn-ea"/>
                <a:cs typeface="Arial" pitchFamily="34" charset="0"/>
              </a:rPr>
              <a:t> </a:t>
            </a:r>
            <a:r>
              <a:rPr lang="en-GB" sz="9600" b="1" dirty="0" err="1">
                <a:solidFill>
                  <a:prstClr val="black"/>
                </a:solidFill>
                <a:latin typeface="Arial" pitchFamily="34" charset="0"/>
                <a:ea typeface="+mn-ea"/>
                <a:cs typeface="Arial" pitchFamily="34" charset="0"/>
              </a:rPr>
              <a:t>Kiyeyi</a:t>
            </a:r>
            <a:r>
              <a:rPr lang="en-GB" sz="9600" b="1" dirty="0">
                <a:solidFill>
                  <a:prstClr val="black"/>
                </a:solidFill>
                <a:latin typeface="Arial" pitchFamily="34" charset="0"/>
                <a:ea typeface="+mn-ea"/>
                <a:cs typeface="Arial" pitchFamily="34" charset="0"/>
              </a:rPr>
              <a:t> Health Centre, </a:t>
            </a:r>
            <a:r>
              <a:rPr lang="en-GB" sz="9600" b="1" dirty="0" err="1">
                <a:solidFill>
                  <a:prstClr val="black"/>
                </a:solidFill>
                <a:latin typeface="Arial" pitchFamily="34" charset="0"/>
                <a:ea typeface="+mn-ea"/>
                <a:cs typeface="Arial" pitchFamily="34" charset="0"/>
              </a:rPr>
              <a:t>Tororo</a:t>
            </a:r>
            <a:r>
              <a:rPr lang="en-GB" sz="9600" b="1" dirty="0">
                <a:solidFill>
                  <a:prstClr val="black"/>
                </a:solidFill>
                <a:latin typeface="Arial" pitchFamily="34" charset="0"/>
                <a:ea typeface="+mn-ea"/>
                <a:cs typeface="Arial" pitchFamily="34" charset="0"/>
              </a:rPr>
              <a:t>, East-Uganda</a:t>
            </a:r>
          </a:p>
          <a:p>
            <a:pPr lvl="0" algn="l">
              <a:spcBef>
                <a:spcPts val="0"/>
              </a:spcBef>
              <a:defRPr/>
            </a:pPr>
            <a:r>
              <a:rPr lang="en-GB" sz="9600" b="1" dirty="0">
                <a:solidFill>
                  <a:prstClr val="black"/>
                </a:solidFill>
                <a:latin typeface="Arial" pitchFamily="34" charset="0"/>
                <a:ea typeface="+mn-ea"/>
                <a:cs typeface="Arial" pitchFamily="34" charset="0"/>
              </a:rPr>
              <a:t>Funding: MFA Finland</a:t>
            </a:r>
          </a:p>
          <a:p>
            <a:pPr lvl="0" algn="l">
              <a:lnSpc>
                <a:spcPct val="90000"/>
              </a:lnSpc>
              <a:spcBef>
                <a:spcPts val="0"/>
              </a:spcBef>
            </a:pPr>
            <a:endParaRPr lang="en-GB" sz="6000" dirty="0">
              <a:solidFill>
                <a:prstClr val="black"/>
              </a:solidFill>
              <a:latin typeface="Calibri"/>
              <a:ea typeface="+mn-ea"/>
              <a:cs typeface="+mn-cs"/>
            </a:endParaRPr>
          </a:p>
          <a:p>
            <a:pPr marL="342900" lvl="0" indent="-342900" algn="l">
              <a:lnSpc>
                <a:spcPct val="90000"/>
              </a:lnSpc>
            </a:pPr>
            <a:r>
              <a:rPr lang="en-GB" sz="6000" b="1" dirty="0">
                <a:solidFill>
                  <a:prstClr val="black"/>
                </a:solidFill>
                <a:latin typeface="Arial" pitchFamily="34" charset="0"/>
                <a:ea typeface="+mn-ea"/>
                <a:cs typeface="Arial" pitchFamily="34" charset="0"/>
              </a:rPr>
              <a:t>		</a:t>
            </a:r>
          </a:p>
          <a:p>
            <a:pPr lvl="0" algn="l">
              <a:lnSpc>
                <a:spcPct val="90000"/>
              </a:lnSpc>
              <a:spcBef>
                <a:spcPts val="0"/>
              </a:spcBef>
            </a:pPr>
            <a:r>
              <a:rPr lang="en-GB" sz="2600" dirty="0" smtClean="0">
                <a:solidFill>
                  <a:prstClr val="black"/>
                </a:solidFill>
                <a:latin typeface="Calibri"/>
                <a:ea typeface="+mn-ea"/>
                <a:cs typeface="Arial" charset="0"/>
              </a:rPr>
              <a:t>-</a:t>
            </a:r>
            <a:endParaRPr lang="fi-FI" sz="2600"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3843095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1011383"/>
            <a:ext cx="7200800" cy="1265489"/>
          </a:xfrm>
        </p:spPr>
        <p:txBody>
          <a:bodyPr>
            <a:normAutofit/>
          </a:bodyPr>
          <a:lstStyle/>
          <a:p>
            <a:pPr lvl="0">
              <a:spcBef>
                <a:spcPts val="0"/>
              </a:spcBef>
            </a:pPr>
            <a:r>
              <a:rPr lang="fi-FI" sz="3200" b="1" dirty="0" err="1">
                <a:solidFill>
                  <a:prstClr val="black"/>
                </a:solidFill>
                <a:latin typeface="Arial" pitchFamily="34" charset="0"/>
                <a:ea typeface="+mn-ea"/>
                <a:cs typeface="Arial" pitchFamily="34" charset="0"/>
              </a:rPr>
              <a:t>Projects</a:t>
            </a:r>
            <a:r>
              <a:rPr lang="fi-FI" sz="3200" b="1" dirty="0">
                <a:solidFill>
                  <a:prstClr val="black"/>
                </a:solidFill>
                <a:latin typeface="Arial" pitchFamily="34" charset="0"/>
                <a:ea typeface="+mn-ea"/>
                <a:cs typeface="Arial" pitchFamily="34" charset="0"/>
              </a:rPr>
              <a:t/>
            </a:r>
            <a:br>
              <a:rPr lang="fi-FI" sz="3200" b="1" dirty="0">
                <a:solidFill>
                  <a:prstClr val="black"/>
                </a:solidFill>
                <a:latin typeface="Arial" pitchFamily="34" charset="0"/>
                <a:ea typeface="+mn-ea"/>
                <a:cs typeface="Arial" pitchFamily="34" charset="0"/>
              </a:rPr>
            </a:b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899592" y="1700808"/>
            <a:ext cx="6800800" cy="3865984"/>
          </a:xfrm>
        </p:spPr>
        <p:txBody>
          <a:bodyPr>
            <a:normAutofit fontScale="25000" lnSpcReduction="20000"/>
          </a:bodyPr>
          <a:lstStyle/>
          <a:p>
            <a:pPr lvl="0" algn="l">
              <a:lnSpc>
                <a:spcPct val="90000"/>
              </a:lnSpc>
              <a:spcBef>
                <a:spcPts val="0"/>
              </a:spcBef>
            </a:pPr>
            <a:endParaRPr lang="en-GB" sz="6000" dirty="0">
              <a:solidFill>
                <a:prstClr val="black"/>
              </a:solidFill>
              <a:latin typeface="Calibri"/>
              <a:ea typeface="+mn-ea"/>
              <a:cs typeface="+mn-cs"/>
            </a:endParaRPr>
          </a:p>
          <a:p>
            <a:pPr marL="457200" lvl="0" indent="-457200" algn="l">
              <a:spcBef>
                <a:spcPts val="0"/>
              </a:spcBef>
              <a:defRPr/>
            </a:pPr>
            <a:r>
              <a:rPr lang="en-GB" sz="9600" b="1" u="sng" dirty="0" smtClean="0">
                <a:solidFill>
                  <a:prstClr val="black"/>
                </a:solidFill>
                <a:latin typeface="Arial" pitchFamily="34" charset="0"/>
                <a:ea typeface="+mn-ea"/>
                <a:cs typeface="Arial" pitchFamily="34" charset="0"/>
              </a:rPr>
              <a:t>Wellbeing </a:t>
            </a:r>
            <a:r>
              <a:rPr lang="en-GB" sz="9600" b="1" u="sng" dirty="0">
                <a:solidFill>
                  <a:prstClr val="black"/>
                </a:solidFill>
                <a:latin typeface="Arial" pitchFamily="34" charset="0"/>
                <a:ea typeface="+mn-ea"/>
                <a:cs typeface="Arial" pitchFamily="34" charset="0"/>
              </a:rPr>
              <a:t>in the Village Community, </a:t>
            </a:r>
            <a:r>
              <a:rPr lang="en-GB" sz="9600" b="1" u="sng" dirty="0" smtClean="0">
                <a:solidFill>
                  <a:prstClr val="black"/>
                </a:solidFill>
                <a:latin typeface="Arial" pitchFamily="34" charset="0"/>
                <a:ea typeface="+mn-ea"/>
                <a:cs typeface="Arial" pitchFamily="34" charset="0"/>
              </a:rPr>
              <a:t>Uganda</a:t>
            </a:r>
          </a:p>
          <a:p>
            <a:pPr marL="457200" lvl="0" indent="-457200" algn="l">
              <a:spcBef>
                <a:spcPts val="0"/>
              </a:spcBef>
              <a:defRPr/>
            </a:pPr>
            <a:endParaRPr lang="en-GB" sz="9600" b="1" u="sng" dirty="0">
              <a:solidFill>
                <a:prstClr val="black"/>
              </a:solidFill>
              <a:latin typeface="Arial" pitchFamily="34" charset="0"/>
              <a:ea typeface="+mn-ea"/>
              <a:cs typeface="Arial" pitchFamily="34" charset="0"/>
            </a:endParaRPr>
          </a:p>
          <a:p>
            <a:pPr marL="457200" lvl="0" indent="-457200" algn="l">
              <a:spcBef>
                <a:spcPts val="0"/>
              </a:spcBef>
              <a:defRPr/>
            </a:pPr>
            <a:r>
              <a:rPr lang="en-GB" sz="9600" b="1" dirty="0" smtClean="0">
                <a:solidFill>
                  <a:prstClr val="black"/>
                </a:solidFill>
                <a:latin typeface="Arial" pitchFamily="34" charset="0"/>
                <a:ea typeface="+mn-ea"/>
                <a:cs typeface="Arial" pitchFamily="34" charset="0"/>
              </a:rPr>
              <a:t>2005 </a:t>
            </a:r>
            <a:r>
              <a:rPr lang="en-GB" sz="9600" b="1" dirty="0">
                <a:solidFill>
                  <a:prstClr val="black"/>
                </a:solidFill>
                <a:latin typeface="Arial" pitchFamily="34" charset="0"/>
                <a:ea typeface="+mn-ea"/>
                <a:cs typeface="Arial" pitchFamily="34" charset="0"/>
              </a:rPr>
              <a:t>– 2011</a:t>
            </a:r>
          </a:p>
          <a:p>
            <a:pPr marL="457200" lvl="0" indent="-457200" algn="l">
              <a:spcBef>
                <a:spcPts val="0"/>
              </a:spcBef>
              <a:buFont typeface="Arial" charset="0"/>
              <a:buChar char="•"/>
              <a:defRPr/>
            </a:pPr>
            <a:r>
              <a:rPr lang="en-GB" sz="9600" b="1" dirty="0">
                <a:solidFill>
                  <a:prstClr val="black"/>
                </a:solidFill>
                <a:latin typeface="Arial" pitchFamily="34" charset="0"/>
                <a:ea typeface="+mn-ea"/>
                <a:cs typeface="Arial" pitchFamily="34" charset="0"/>
              </a:rPr>
              <a:t>School health</a:t>
            </a:r>
          </a:p>
          <a:p>
            <a:pPr marL="457200" lvl="0" indent="-457200" algn="l">
              <a:spcBef>
                <a:spcPts val="0"/>
              </a:spcBef>
              <a:buFont typeface="Arial" charset="0"/>
              <a:buChar char="•"/>
              <a:defRPr/>
            </a:pPr>
            <a:r>
              <a:rPr lang="en-GB" sz="9600" b="1" dirty="0">
                <a:solidFill>
                  <a:prstClr val="black"/>
                </a:solidFill>
                <a:latin typeface="Arial" pitchFamily="34" charset="0"/>
                <a:ea typeface="+mn-ea"/>
                <a:cs typeface="Arial" pitchFamily="34" charset="0"/>
              </a:rPr>
              <a:t>Health education</a:t>
            </a:r>
          </a:p>
          <a:p>
            <a:pPr marL="457200" lvl="0" indent="-457200" algn="l">
              <a:spcBef>
                <a:spcPts val="0"/>
              </a:spcBef>
              <a:buFont typeface="Arial" charset="0"/>
              <a:buChar char="•"/>
              <a:defRPr/>
            </a:pPr>
            <a:r>
              <a:rPr lang="en-GB" sz="9600" b="1" dirty="0">
                <a:solidFill>
                  <a:prstClr val="black"/>
                </a:solidFill>
                <a:latin typeface="Arial" pitchFamily="34" charset="0"/>
                <a:ea typeface="+mn-ea"/>
                <a:cs typeface="Arial" pitchFamily="34" charset="0"/>
              </a:rPr>
              <a:t>Nutrition; School meals</a:t>
            </a:r>
          </a:p>
          <a:p>
            <a:pPr marL="457200" lvl="0" indent="-457200" algn="l">
              <a:spcBef>
                <a:spcPts val="0"/>
              </a:spcBef>
              <a:buFont typeface="Arial" charset="0"/>
              <a:buChar char="•"/>
              <a:defRPr/>
            </a:pPr>
            <a:r>
              <a:rPr lang="en-GB" sz="9600" b="1" dirty="0">
                <a:solidFill>
                  <a:prstClr val="black"/>
                </a:solidFill>
                <a:latin typeface="Arial" pitchFamily="34" charset="0"/>
                <a:ea typeface="+mn-ea"/>
                <a:cs typeface="Arial" pitchFamily="34" charset="0"/>
              </a:rPr>
              <a:t>Curriculum development</a:t>
            </a:r>
          </a:p>
          <a:p>
            <a:pPr lvl="0" algn="l">
              <a:spcBef>
                <a:spcPts val="0"/>
              </a:spcBef>
              <a:buFont typeface="Arial" charset="0"/>
              <a:buChar char="•"/>
              <a:defRPr/>
            </a:pPr>
            <a:r>
              <a:rPr lang="en-GB" sz="9600" b="1" dirty="0">
                <a:solidFill>
                  <a:prstClr val="black"/>
                </a:solidFill>
                <a:latin typeface="Arial" pitchFamily="34" charset="0"/>
                <a:ea typeface="+mn-ea"/>
                <a:cs typeface="Arial" pitchFamily="34" charset="0"/>
              </a:rPr>
              <a:t>partners: </a:t>
            </a:r>
          </a:p>
          <a:p>
            <a:pPr lvl="0" algn="l">
              <a:spcBef>
                <a:spcPts val="0"/>
              </a:spcBef>
              <a:defRPr/>
            </a:pPr>
            <a:r>
              <a:rPr lang="en-GB" sz="9600" b="1" dirty="0">
                <a:solidFill>
                  <a:prstClr val="black"/>
                </a:solidFill>
                <a:latin typeface="Arial" pitchFamily="34" charset="0"/>
                <a:ea typeface="+mn-ea"/>
                <a:cs typeface="Arial" pitchFamily="34" charset="0"/>
              </a:rPr>
              <a:t>- MOES, PHNC, Kampala</a:t>
            </a:r>
          </a:p>
          <a:p>
            <a:pPr lvl="0" algn="l">
              <a:spcBef>
                <a:spcPts val="0"/>
              </a:spcBef>
              <a:buFontTx/>
              <a:buChar char="-"/>
              <a:defRPr/>
            </a:pPr>
            <a:r>
              <a:rPr lang="en-GB" sz="9600" b="1" dirty="0">
                <a:solidFill>
                  <a:prstClr val="black"/>
                </a:solidFill>
                <a:latin typeface="Arial" pitchFamily="34" charset="0"/>
                <a:ea typeface="+mn-ea"/>
                <a:cs typeface="Arial" pitchFamily="34" charset="0"/>
              </a:rPr>
              <a:t> </a:t>
            </a:r>
            <a:r>
              <a:rPr lang="en-GB" sz="9600" b="1" dirty="0" err="1">
                <a:solidFill>
                  <a:prstClr val="black"/>
                </a:solidFill>
                <a:latin typeface="Arial" pitchFamily="34" charset="0"/>
                <a:ea typeface="+mn-ea"/>
                <a:cs typeface="Arial" pitchFamily="34" charset="0"/>
              </a:rPr>
              <a:t>Kibuuka</a:t>
            </a:r>
            <a:r>
              <a:rPr lang="en-GB" sz="9600" b="1" dirty="0">
                <a:solidFill>
                  <a:prstClr val="black"/>
                </a:solidFill>
                <a:latin typeface="Arial" pitchFamily="34" charset="0"/>
                <a:ea typeface="+mn-ea"/>
                <a:cs typeface="Arial" pitchFamily="34" charset="0"/>
              </a:rPr>
              <a:t> Memorial  Primary School, </a:t>
            </a:r>
            <a:r>
              <a:rPr lang="en-GB" sz="9600" b="1" dirty="0" err="1">
                <a:solidFill>
                  <a:prstClr val="black"/>
                </a:solidFill>
                <a:latin typeface="Arial" pitchFamily="34" charset="0"/>
                <a:ea typeface="+mn-ea"/>
                <a:cs typeface="Arial" pitchFamily="34" charset="0"/>
              </a:rPr>
              <a:t>Mpigi</a:t>
            </a:r>
            <a:endParaRPr lang="en-GB" sz="9600" b="1" dirty="0">
              <a:solidFill>
                <a:prstClr val="black"/>
              </a:solidFill>
              <a:latin typeface="Arial" pitchFamily="34" charset="0"/>
              <a:ea typeface="+mn-ea"/>
              <a:cs typeface="Arial" pitchFamily="34" charset="0"/>
            </a:endParaRPr>
          </a:p>
          <a:p>
            <a:pPr lvl="0" algn="l">
              <a:spcBef>
                <a:spcPts val="0"/>
              </a:spcBef>
              <a:buFontTx/>
              <a:buChar char="-"/>
              <a:defRPr/>
            </a:pPr>
            <a:r>
              <a:rPr lang="en-GB" sz="9600" b="1" dirty="0">
                <a:solidFill>
                  <a:prstClr val="black"/>
                </a:solidFill>
                <a:latin typeface="Arial" pitchFamily="34" charset="0"/>
                <a:ea typeface="+mn-ea"/>
                <a:cs typeface="Arial" pitchFamily="34" charset="0"/>
              </a:rPr>
              <a:t> </a:t>
            </a:r>
            <a:r>
              <a:rPr lang="en-GB" sz="9600" b="1" dirty="0" err="1">
                <a:solidFill>
                  <a:prstClr val="black"/>
                </a:solidFill>
                <a:latin typeface="Arial" pitchFamily="34" charset="0"/>
                <a:ea typeface="+mn-ea"/>
                <a:cs typeface="Arial" pitchFamily="34" charset="0"/>
              </a:rPr>
              <a:t>Mpigi</a:t>
            </a:r>
            <a:r>
              <a:rPr lang="en-GB" sz="9600" b="1" dirty="0">
                <a:solidFill>
                  <a:prstClr val="black"/>
                </a:solidFill>
                <a:latin typeface="Arial" pitchFamily="34" charset="0"/>
                <a:ea typeface="+mn-ea"/>
                <a:cs typeface="Arial" pitchFamily="34" charset="0"/>
              </a:rPr>
              <a:t> Health Centre</a:t>
            </a:r>
          </a:p>
          <a:p>
            <a:pPr lvl="0" algn="l">
              <a:spcBef>
                <a:spcPts val="0"/>
              </a:spcBef>
              <a:defRPr/>
            </a:pPr>
            <a:r>
              <a:rPr lang="en-GB" sz="9600" b="1" dirty="0">
                <a:solidFill>
                  <a:prstClr val="black"/>
                </a:solidFill>
                <a:latin typeface="Arial" pitchFamily="34" charset="0"/>
                <a:ea typeface="+mn-ea"/>
                <a:cs typeface="Arial" pitchFamily="34" charset="0"/>
              </a:rPr>
              <a:t>Funding: MFA Finland</a:t>
            </a:r>
          </a:p>
          <a:p>
            <a:pPr marL="342900" lvl="0" indent="-342900" algn="l">
              <a:lnSpc>
                <a:spcPct val="90000"/>
              </a:lnSpc>
            </a:pPr>
            <a:r>
              <a:rPr lang="en-GB" sz="7400" b="1" dirty="0">
                <a:solidFill>
                  <a:prstClr val="black"/>
                </a:solidFill>
                <a:latin typeface="Arial" pitchFamily="34" charset="0"/>
                <a:ea typeface="+mn-ea"/>
                <a:cs typeface="Arial" pitchFamily="34" charset="0"/>
              </a:rPr>
              <a:t>	</a:t>
            </a:r>
          </a:p>
          <a:p>
            <a:pPr lvl="0" algn="l">
              <a:lnSpc>
                <a:spcPct val="90000"/>
              </a:lnSpc>
              <a:spcBef>
                <a:spcPts val="0"/>
              </a:spcBef>
            </a:pPr>
            <a:r>
              <a:rPr lang="en-GB" sz="2600" dirty="0" smtClean="0">
                <a:solidFill>
                  <a:prstClr val="black"/>
                </a:solidFill>
                <a:latin typeface="Calibri"/>
                <a:ea typeface="+mn-ea"/>
                <a:cs typeface="Arial" charset="0"/>
              </a:rPr>
              <a:t>-</a:t>
            </a:r>
            <a:endParaRPr lang="fi-FI" sz="2600"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2282215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1011383"/>
            <a:ext cx="7200800" cy="1265489"/>
          </a:xfrm>
        </p:spPr>
        <p:txBody>
          <a:bodyPr>
            <a:normAutofit/>
          </a:bodyPr>
          <a:lstStyle/>
          <a:p>
            <a:pPr lvl="0">
              <a:spcBef>
                <a:spcPts val="0"/>
              </a:spcBef>
            </a:pPr>
            <a:r>
              <a:rPr lang="en-GB" sz="3200" b="1" dirty="0">
                <a:solidFill>
                  <a:prstClr val="black"/>
                </a:solidFill>
                <a:latin typeface="Arial" charset="0"/>
                <a:ea typeface="+mn-ea"/>
                <a:cs typeface="Arial" charset="0"/>
              </a:rPr>
              <a:t>Projects</a:t>
            </a:r>
            <a:r>
              <a:rPr lang="fi-FI" sz="3200" dirty="0">
                <a:solidFill>
                  <a:prstClr val="black"/>
                </a:solidFill>
                <a:latin typeface="Calibri"/>
                <a:ea typeface="+mn-ea"/>
                <a:cs typeface="+mn-cs"/>
              </a:rPr>
              <a:t/>
            </a:r>
            <a:br>
              <a:rPr lang="fi-FI" sz="3200" dirty="0">
                <a:solidFill>
                  <a:prstClr val="black"/>
                </a:solidFill>
                <a:latin typeface="Calibri"/>
                <a:ea typeface="+mn-ea"/>
                <a:cs typeface="+mn-cs"/>
              </a:rPr>
            </a:b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899592" y="1700808"/>
            <a:ext cx="6800800" cy="3865984"/>
          </a:xfrm>
        </p:spPr>
        <p:txBody>
          <a:bodyPr>
            <a:normAutofit fontScale="25000" lnSpcReduction="20000"/>
          </a:bodyPr>
          <a:lstStyle/>
          <a:p>
            <a:pPr lvl="0" algn="l">
              <a:lnSpc>
                <a:spcPct val="90000"/>
              </a:lnSpc>
              <a:spcBef>
                <a:spcPts val="0"/>
              </a:spcBef>
            </a:pPr>
            <a:endParaRPr lang="en-GB" sz="6000" dirty="0">
              <a:solidFill>
                <a:prstClr val="black"/>
              </a:solidFill>
              <a:latin typeface="Calibri"/>
              <a:ea typeface="+mn-ea"/>
              <a:cs typeface="+mn-cs"/>
            </a:endParaRPr>
          </a:p>
          <a:p>
            <a:pPr marL="457200" lvl="0" indent="-457200" algn="l">
              <a:spcBef>
                <a:spcPts val="0"/>
              </a:spcBef>
              <a:defRPr/>
            </a:pPr>
            <a:r>
              <a:rPr lang="en-GB" sz="9600" b="1" dirty="0" smtClean="0">
                <a:solidFill>
                  <a:prstClr val="black"/>
                </a:solidFill>
                <a:latin typeface="Arial" pitchFamily="34" charset="0"/>
                <a:ea typeface="+mn-ea"/>
                <a:cs typeface="Arial" pitchFamily="34" charset="0"/>
              </a:rPr>
              <a:t>NORTH-SOUTH-SOUTH</a:t>
            </a:r>
            <a:r>
              <a:rPr lang="en-GB" sz="7400" b="1" dirty="0" smtClean="0">
                <a:solidFill>
                  <a:prstClr val="black"/>
                </a:solidFill>
                <a:latin typeface="Arial" pitchFamily="34" charset="0"/>
                <a:ea typeface="+mn-ea"/>
                <a:cs typeface="Arial" pitchFamily="34" charset="0"/>
              </a:rPr>
              <a:t>   </a:t>
            </a:r>
            <a:r>
              <a:rPr lang="en-GB" sz="7400" b="1" dirty="0">
                <a:solidFill>
                  <a:prstClr val="black"/>
                </a:solidFill>
                <a:latin typeface="Arial" pitchFamily="34" charset="0"/>
                <a:ea typeface="+mn-ea"/>
                <a:cs typeface="Arial" pitchFamily="34" charset="0"/>
              </a:rPr>
              <a:t>Higher Education Institution Network Programme: </a:t>
            </a:r>
            <a:endParaRPr lang="en-GB" sz="7400" b="1" dirty="0" smtClean="0">
              <a:solidFill>
                <a:prstClr val="black"/>
              </a:solidFill>
              <a:latin typeface="Arial" pitchFamily="34" charset="0"/>
              <a:ea typeface="+mn-ea"/>
              <a:cs typeface="Arial" pitchFamily="34" charset="0"/>
            </a:endParaRPr>
          </a:p>
          <a:p>
            <a:pPr marL="457200" lvl="0" indent="-457200" algn="l">
              <a:spcBef>
                <a:spcPts val="0"/>
              </a:spcBef>
              <a:defRPr/>
            </a:pPr>
            <a:r>
              <a:rPr lang="en-GB" sz="8600" b="1" dirty="0" smtClean="0">
                <a:solidFill>
                  <a:prstClr val="black"/>
                </a:solidFill>
                <a:latin typeface="Arial" pitchFamily="34" charset="0"/>
                <a:ea typeface="+mn-ea"/>
                <a:cs typeface="Arial" pitchFamily="34" charset="0"/>
              </a:rPr>
              <a:t>Health Africa-Project</a:t>
            </a:r>
          </a:p>
          <a:p>
            <a:pPr marL="457200" lvl="0" indent="-457200" algn="l">
              <a:spcBef>
                <a:spcPts val="0"/>
              </a:spcBef>
              <a:defRPr/>
            </a:pPr>
            <a:endParaRPr lang="en-GB" sz="5100" b="1" dirty="0">
              <a:solidFill>
                <a:prstClr val="black"/>
              </a:solidFill>
              <a:latin typeface="Arial" pitchFamily="34" charset="0"/>
              <a:ea typeface="+mn-ea"/>
              <a:cs typeface="Arial" pitchFamily="34" charset="0"/>
            </a:endParaRPr>
          </a:p>
          <a:p>
            <a:pPr marL="457200" lvl="0" indent="-457200" algn="l">
              <a:spcBef>
                <a:spcPts val="0"/>
              </a:spcBef>
              <a:defRPr/>
            </a:pPr>
            <a:r>
              <a:rPr lang="en-GB" sz="7400" b="1" u="sng" dirty="0">
                <a:solidFill>
                  <a:prstClr val="black"/>
                </a:solidFill>
                <a:latin typeface="Arial" pitchFamily="34" charset="0"/>
                <a:ea typeface="+mn-ea"/>
                <a:cs typeface="Arial" pitchFamily="34" charset="0"/>
              </a:rPr>
              <a:t>2004 -</a:t>
            </a:r>
            <a:r>
              <a:rPr lang="en-GB" sz="7400" b="1" u="sng" dirty="0" smtClean="0">
                <a:solidFill>
                  <a:prstClr val="black"/>
                </a:solidFill>
                <a:latin typeface="Arial" pitchFamily="34" charset="0"/>
                <a:ea typeface="+mn-ea"/>
                <a:cs typeface="Arial" pitchFamily="34" charset="0"/>
              </a:rPr>
              <a:t>2015; </a:t>
            </a:r>
            <a:r>
              <a:rPr lang="en-GB" sz="7400" b="1" u="sng" dirty="0">
                <a:solidFill>
                  <a:prstClr val="black"/>
                </a:solidFill>
                <a:latin typeface="Arial" pitchFamily="34" charset="0"/>
                <a:ea typeface="+mn-ea"/>
                <a:cs typeface="Arial" pitchFamily="34" charset="0"/>
              </a:rPr>
              <a:t>funding CIMO &amp; MFA Finland</a:t>
            </a:r>
          </a:p>
          <a:p>
            <a:pPr marL="457200" lvl="0" indent="-457200" algn="l">
              <a:spcBef>
                <a:spcPts val="0"/>
              </a:spcBef>
              <a:defRPr/>
            </a:pPr>
            <a:r>
              <a:rPr lang="en-GB" sz="9600" b="1" u="sng" dirty="0">
                <a:solidFill>
                  <a:prstClr val="black"/>
                </a:solidFill>
                <a:latin typeface="Arial" pitchFamily="34" charset="0"/>
                <a:ea typeface="+mn-ea"/>
                <a:cs typeface="Arial" pitchFamily="34" charset="0"/>
              </a:rPr>
              <a:t>Kenya</a:t>
            </a:r>
            <a:r>
              <a:rPr lang="en-GB" sz="9600" b="1" dirty="0">
                <a:solidFill>
                  <a:prstClr val="black"/>
                </a:solidFill>
                <a:latin typeface="Arial" pitchFamily="34" charset="0"/>
                <a:ea typeface="+mn-ea"/>
                <a:cs typeface="Arial" pitchFamily="34" charset="0"/>
              </a:rPr>
              <a:t>: </a:t>
            </a:r>
            <a:r>
              <a:rPr lang="en-GB" sz="9600" b="1" dirty="0" err="1">
                <a:solidFill>
                  <a:prstClr val="black"/>
                </a:solidFill>
                <a:latin typeface="Arial" pitchFamily="34" charset="0"/>
                <a:ea typeface="+mn-ea"/>
                <a:cs typeface="Arial" pitchFamily="34" charset="0"/>
              </a:rPr>
              <a:t>Maseno</a:t>
            </a:r>
            <a:r>
              <a:rPr lang="en-GB" sz="9600" b="1" dirty="0">
                <a:solidFill>
                  <a:prstClr val="black"/>
                </a:solidFill>
                <a:latin typeface="Arial" pitchFamily="34" charset="0"/>
                <a:ea typeface="+mn-ea"/>
                <a:cs typeface="Arial" pitchFamily="34" charset="0"/>
              </a:rPr>
              <a:t> </a:t>
            </a:r>
            <a:r>
              <a:rPr lang="en-GB" sz="9600" b="1" dirty="0" smtClean="0">
                <a:solidFill>
                  <a:prstClr val="black"/>
                </a:solidFill>
                <a:latin typeface="Arial" pitchFamily="34" charset="0"/>
                <a:ea typeface="+mn-ea"/>
                <a:cs typeface="Arial" pitchFamily="34" charset="0"/>
              </a:rPr>
              <a:t>University</a:t>
            </a:r>
          </a:p>
          <a:p>
            <a:pPr marL="457200" lvl="0" indent="-457200" algn="l">
              <a:spcBef>
                <a:spcPts val="0"/>
              </a:spcBef>
              <a:defRPr/>
            </a:pPr>
            <a:endParaRPr lang="en-GB" sz="5100" b="1" dirty="0">
              <a:solidFill>
                <a:prstClr val="black"/>
              </a:solidFill>
              <a:latin typeface="Arial" pitchFamily="34" charset="0"/>
              <a:ea typeface="+mn-ea"/>
              <a:cs typeface="Arial" pitchFamily="34" charset="0"/>
            </a:endParaRPr>
          </a:p>
          <a:p>
            <a:pPr marL="457200" lvl="0" indent="-457200" algn="l">
              <a:spcBef>
                <a:spcPts val="0"/>
              </a:spcBef>
              <a:defRPr/>
            </a:pPr>
            <a:r>
              <a:rPr lang="en-GB" sz="9600" b="1" u="sng" dirty="0">
                <a:solidFill>
                  <a:prstClr val="black"/>
                </a:solidFill>
                <a:latin typeface="Arial" pitchFamily="34" charset="0"/>
                <a:ea typeface="+mn-ea"/>
                <a:cs typeface="Arial" pitchFamily="34" charset="0"/>
              </a:rPr>
              <a:t>Uganda:</a:t>
            </a:r>
            <a:r>
              <a:rPr lang="en-GB" sz="9600" b="1" dirty="0">
                <a:solidFill>
                  <a:prstClr val="black"/>
                </a:solidFill>
                <a:latin typeface="Arial" pitchFamily="34" charset="0"/>
                <a:ea typeface="+mn-ea"/>
                <a:cs typeface="Arial" pitchFamily="34" charset="0"/>
              </a:rPr>
              <a:t> 2004-2011 Public Health Nurses</a:t>
            </a:r>
            <a:r>
              <a:rPr lang="en-GB" sz="9600" b="1" dirty="0" smtClean="0">
                <a:solidFill>
                  <a:prstClr val="black"/>
                </a:solidFill>
                <a:latin typeface="Arial" pitchFamily="34" charset="0"/>
                <a:ea typeface="+mn-ea"/>
                <a:cs typeface="Arial" pitchFamily="34" charset="0"/>
              </a:rPr>
              <a:t>´ College</a:t>
            </a:r>
            <a:r>
              <a:rPr lang="en-GB" sz="9600" b="1" dirty="0">
                <a:solidFill>
                  <a:prstClr val="black"/>
                </a:solidFill>
                <a:latin typeface="Arial" pitchFamily="34" charset="0"/>
                <a:ea typeface="+mn-ea"/>
                <a:cs typeface="Arial" pitchFamily="34" charset="0"/>
              </a:rPr>
              <a:t>, </a:t>
            </a:r>
            <a:r>
              <a:rPr lang="en-GB" sz="9600" b="1" dirty="0" smtClean="0">
                <a:solidFill>
                  <a:prstClr val="black"/>
                </a:solidFill>
                <a:latin typeface="Arial" pitchFamily="34" charset="0"/>
                <a:ea typeface="+mn-ea"/>
                <a:cs typeface="Arial" pitchFamily="34" charset="0"/>
              </a:rPr>
              <a:t>Kampala</a:t>
            </a:r>
          </a:p>
          <a:p>
            <a:pPr marL="457200" lvl="0" indent="-457200" algn="l">
              <a:spcBef>
                <a:spcPts val="0"/>
              </a:spcBef>
              <a:defRPr/>
            </a:pPr>
            <a:endParaRPr lang="en-GB" sz="9600" b="1" dirty="0">
              <a:solidFill>
                <a:prstClr val="black"/>
              </a:solidFill>
              <a:latin typeface="Arial" pitchFamily="34" charset="0"/>
              <a:ea typeface="+mn-ea"/>
              <a:cs typeface="Arial" pitchFamily="34" charset="0"/>
            </a:endParaRPr>
          </a:p>
          <a:p>
            <a:pPr marL="457200" lvl="0" indent="-457200" algn="l">
              <a:spcBef>
                <a:spcPts val="0"/>
              </a:spcBef>
              <a:defRPr/>
            </a:pPr>
            <a:r>
              <a:rPr lang="en-GB" sz="9600" b="1" dirty="0">
                <a:solidFill>
                  <a:prstClr val="black"/>
                </a:solidFill>
                <a:latin typeface="Arial" pitchFamily="34" charset="0"/>
                <a:ea typeface="+mn-ea"/>
                <a:cs typeface="Arial" pitchFamily="34" charset="0"/>
              </a:rPr>
              <a:t>2011 -&gt; International Health Sciences University  (IHSU), Kampala</a:t>
            </a:r>
          </a:p>
          <a:p>
            <a:pPr lvl="0" algn="l">
              <a:lnSpc>
                <a:spcPct val="90000"/>
              </a:lnSpc>
              <a:spcBef>
                <a:spcPts val="0"/>
              </a:spcBef>
            </a:pPr>
            <a:endParaRPr lang="fi-FI" sz="2400" dirty="0">
              <a:solidFill>
                <a:prstClr val="black"/>
              </a:solidFill>
              <a:latin typeface="Calibri"/>
              <a:ea typeface="+mn-ea"/>
              <a:cs typeface="Times New Roman" pitchFamily="18" charset="0"/>
            </a:endParaRPr>
          </a:p>
          <a:p>
            <a:pPr marL="342900" lvl="0" indent="-342900" algn="l">
              <a:lnSpc>
                <a:spcPct val="90000"/>
              </a:lnSpc>
            </a:pPr>
            <a:endParaRPr lang="en-GB" sz="6000" b="1" dirty="0">
              <a:solidFill>
                <a:prstClr val="black"/>
              </a:solidFill>
              <a:latin typeface="Arial" pitchFamily="34" charset="0"/>
              <a:ea typeface="+mn-ea"/>
              <a:cs typeface="Arial" pitchFamily="34" charset="0"/>
            </a:endParaRPr>
          </a:p>
          <a:p>
            <a:pPr lvl="0" algn="l">
              <a:lnSpc>
                <a:spcPct val="90000"/>
              </a:lnSpc>
              <a:spcBef>
                <a:spcPts val="0"/>
              </a:spcBef>
            </a:pPr>
            <a:r>
              <a:rPr lang="en-GB" sz="2600" dirty="0" smtClean="0">
                <a:solidFill>
                  <a:prstClr val="black"/>
                </a:solidFill>
                <a:latin typeface="Calibri"/>
                <a:ea typeface="+mn-ea"/>
                <a:cs typeface="Arial" charset="0"/>
              </a:rPr>
              <a:t>-</a:t>
            </a:r>
            <a:endParaRPr lang="fi-FI" sz="2600"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2282215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1011383"/>
            <a:ext cx="7200800" cy="1265489"/>
          </a:xfrm>
        </p:spPr>
        <p:txBody>
          <a:bodyPr>
            <a:normAutofit/>
          </a:bodyPr>
          <a:lstStyle/>
          <a:p>
            <a:pPr lvl="0">
              <a:spcBef>
                <a:spcPts val="0"/>
              </a:spcBef>
            </a:pPr>
            <a:r>
              <a:rPr lang="en-GB" sz="2800" b="1" dirty="0">
                <a:solidFill>
                  <a:prstClr val="black"/>
                </a:solidFill>
                <a:latin typeface="Arial" charset="0"/>
                <a:ea typeface="+mn-ea"/>
                <a:cs typeface="Arial" charset="0"/>
              </a:rPr>
              <a:t>Background to the Project </a:t>
            </a:r>
            <a:r>
              <a:rPr lang="en-GB" sz="2800" b="1" dirty="0" smtClean="0">
                <a:solidFill>
                  <a:prstClr val="black"/>
                </a:solidFill>
                <a:latin typeface="Arial" charset="0"/>
                <a:ea typeface="+mn-ea"/>
                <a:cs typeface="Arial" charset="0"/>
              </a:rPr>
              <a:t>Development</a:t>
            </a:r>
            <a:r>
              <a:rPr lang="fi-FI" sz="3200" b="1" dirty="0">
                <a:solidFill>
                  <a:prstClr val="black"/>
                </a:solidFill>
                <a:latin typeface="Arial" pitchFamily="34" charset="0"/>
                <a:ea typeface="+mn-ea"/>
                <a:cs typeface="Arial" pitchFamily="34" charset="0"/>
              </a:rPr>
              <a:t/>
            </a:r>
            <a:br>
              <a:rPr lang="fi-FI" sz="3200" b="1" dirty="0">
                <a:solidFill>
                  <a:prstClr val="black"/>
                </a:solidFill>
                <a:latin typeface="Arial" pitchFamily="34" charset="0"/>
                <a:ea typeface="+mn-ea"/>
                <a:cs typeface="Arial" pitchFamily="34" charset="0"/>
              </a:rPr>
            </a:b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899592" y="1700808"/>
            <a:ext cx="6800800" cy="3865984"/>
          </a:xfrm>
        </p:spPr>
        <p:txBody>
          <a:bodyPr>
            <a:normAutofit lnSpcReduction="10000"/>
          </a:bodyPr>
          <a:lstStyle/>
          <a:p>
            <a:pPr lvl="0" algn="l">
              <a:lnSpc>
                <a:spcPct val="90000"/>
              </a:lnSpc>
              <a:spcBef>
                <a:spcPts val="0"/>
              </a:spcBef>
            </a:pPr>
            <a:r>
              <a:rPr lang="en-GB" sz="2400" i="1" dirty="0">
                <a:solidFill>
                  <a:prstClr val="black"/>
                </a:solidFill>
                <a:latin typeface="Arial" pitchFamily="34" charset="0"/>
                <a:ea typeface="+mn-ea"/>
                <a:cs typeface="Arial" pitchFamily="34" charset="0"/>
              </a:rPr>
              <a:t>Contacts from Finland</a:t>
            </a:r>
            <a:endParaRPr lang="fi-FI" sz="2400" dirty="0">
              <a:solidFill>
                <a:prstClr val="black"/>
              </a:solidFill>
              <a:latin typeface="Arial" pitchFamily="34" charset="0"/>
              <a:ea typeface="+mn-ea"/>
              <a:cs typeface="Arial" pitchFamily="34" charset="0"/>
            </a:endParaRPr>
          </a:p>
          <a:p>
            <a:pPr lvl="0" algn="l">
              <a:lnSpc>
                <a:spcPct val="90000"/>
              </a:lnSpc>
              <a:spcBef>
                <a:spcPts val="0"/>
              </a:spcBef>
            </a:pPr>
            <a:r>
              <a:rPr lang="en-GB" sz="2400" b="1" dirty="0">
                <a:solidFill>
                  <a:prstClr val="black"/>
                </a:solidFill>
                <a:latin typeface="Arial" pitchFamily="34" charset="0"/>
                <a:ea typeface="+mn-ea"/>
                <a:cs typeface="Arial" pitchFamily="34" charset="0"/>
              </a:rPr>
              <a:t>In December 1994</a:t>
            </a:r>
            <a:r>
              <a:rPr lang="en-GB" sz="2400" dirty="0">
                <a:solidFill>
                  <a:prstClr val="black"/>
                </a:solidFill>
                <a:latin typeface="Arial" pitchFamily="34" charset="0"/>
                <a:ea typeface="+mn-ea"/>
                <a:cs typeface="Arial" pitchFamily="34" charset="0"/>
              </a:rPr>
              <a:t> The first teachers from Central </a:t>
            </a:r>
            <a:r>
              <a:rPr lang="en-GB" sz="2400" dirty="0" err="1">
                <a:solidFill>
                  <a:prstClr val="black"/>
                </a:solidFill>
                <a:latin typeface="Arial" pitchFamily="34" charset="0"/>
                <a:ea typeface="+mn-ea"/>
                <a:cs typeface="Arial" pitchFamily="34" charset="0"/>
              </a:rPr>
              <a:t>Ostrobothnia</a:t>
            </a:r>
            <a:r>
              <a:rPr lang="en-GB" sz="2400" dirty="0">
                <a:solidFill>
                  <a:prstClr val="black"/>
                </a:solidFill>
                <a:latin typeface="Arial" pitchFamily="34" charset="0"/>
                <a:ea typeface="+mn-ea"/>
                <a:cs typeface="Arial" pitchFamily="34" charset="0"/>
              </a:rPr>
              <a:t> University of Applied Sciences (COU)/Unit of Social Services and Health Care visited Kampala, Uganda to meet representatives of Mannerheim League of Child Welfare (MLCW) and Ministry of Health (MOH) Uganda. The meeting resulted in an agreement on cooperation between Uganda MOH and COU and a preliminary agreement on starting student and teacher exchange</a:t>
            </a:r>
            <a:endParaRPr lang="en-GB" sz="2400" dirty="0">
              <a:solidFill>
                <a:prstClr val="black"/>
              </a:solidFill>
              <a:latin typeface="Calibri"/>
              <a:ea typeface="+mn-ea"/>
              <a:cs typeface="+mn-cs"/>
            </a:endParaRPr>
          </a:p>
          <a:p>
            <a:pPr marL="342900" lvl="0" indent="-342900" algn="l">
              <a:lnSpc>
                <a:spcPct val="90000"/>
              </a:lnSpc>
            </a:pPr>
            <a:r>
              <a:rPr lang="en-GB" sz="2400" b="1" dirty="0">
                <a:solidFill>
                  <a:prstClr val="black"/>
                </a:solidFill>
                <a:latin typeface="Arial" pitchFamily="34" charset="0"/>
                <a:ea typeface="+mn-ea"/>
                <a:cs typeface="Arial" pitchFamily="34" charset="0"/>
              </a:rPr>
              <a:t>		</a:t>
            </a:r>
          </a:p>
          <a:p>
            <a:pPr lvl="0" algn="l">
              <a:lnSpc>
                <a:spcPct val="90000"/>
              </a:lnSpc>
              <a:spcBef>
                <a:spcPts val="0"/>
              </a:spcBef>
            </a:pPr>
            <a:endParaRPr lang="fi-FI" sz="2600" dirty="0"/>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323528" y="211283"/>
            <a:ext cx="800100" cy="800100"/>
          </a:xfrm>
          <a:prstGeom prst="rect">
            <a:avLst/>
          </a:prstGeom>
          <a:noFill/>
          <a:ln w="9525">
            <a:noFill/>
            <a:miter lim="800000"/>
            <a:headEnd/>
            <a:tailEnd/>
          </a:ln>
        </p:spPr>
      </p:pic>
    </p:spTree>
    <p:extLst>
      <p:ext uri="{BB962C8B-B14F-4D97-AF65-F5344CB8AC3E}">
        <p14:creationId xmlns:p14="http://schemas.microsoft.com/office/powerpoint/2010/main" val="1598429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a:xfrm>
            <a:off x="899592" y="404665"/>
            <a:ext cx="7200800" cy="1080120"/>
          </a:xfrm>
        </p:spPr>
        <p:txBody>
          <a:bodyPr>
            <a:normAutofit fontScale="90000"/>
          </a:bodyPr>
          <a:lstStyle/>
          <a:p>
            <a:pPr lvl="0">
              <a:spcBef>
                <a:spcPts val="0"/>
              </a:spcBef>
            </a:pPr>
            <a:r>
              <a:rPr lang="en-GB" sz="2800" b="1" dirty="0" smtClean="0">
                <a:solidFill>
                  <a:prstClr val="black"/>
                </a:solidFill>
                <a:latin typeface="Arial" charset="0"/>
                <a:ea typeface="+mn-ea"/>
                <a:cs typeface="Arial" charset="0"/>
              </a:rPr>
              <a:t/>
            </a:r>
            <a:br>
              <a:rPr lang="en-GB" sz="2800" b="1" dirty="0" smtClean="0">
                <a:solidFill>
                  <a:prstClr val="black"/>
                </a:solidFill>
                <a:latin typeface="Arial" charset="0"/>
                <a:ea typeface="+mn-ea"/>
                <a:cs typeface="Arial" charset="0"/>
              </a:rPr>
            </a:br>
            <a:r>
              <a:rPr lang="en-GB" sz="2800" b="1" dirty="0">
                <a:solidFill>
                  <a:prstClr val="black"/>
                </a:solidFill>
                <a:latin typeface="Arial" charset="0"/>
                <a:ea typeface="+mn-ea"/>
                <a:cs typeface="Arial" charset="0"/>
              </a:rPr>
              <a:t/>
            </a:r>
            <a:br>
              <a:rPr lang="en-GB" sz="2800" b="1" dirty="0">
                <a:solidFill>
                  <a:prstClr val="black"/>
                </a:solidFill>
                <a:latin typeface="Arial" charset="0"/>
                <a:ea typeface="+mn-ea"/>
                <a:cs typeface="Arial" charset="0"/>
              </a:rPr>
            </a:br>
            <a:r>
              <a:rPr lang="en-GB" sz="2800" b="1" dirty="0" smtClean="0">
                <a:solidFill>
                  <a:prstClr val="black"/>
                </a:solidFill>
                <a:latin typeface="Arial" charset="0"/>
                <a:ea typeface="+mn-ea"/>
                <a:cs typeface="Arial" charset="0"/>
              </a:rPr>
              <a:t>Negotiation </a:t>
            </a:r>
            <a:r>
              <a:rPr lang="en-GB" sz="2800" b="1" dirty="0">
                <a:solidFill>
                  <a:prstClr val="black"/>
                </a:solidFill>
                <a:latin typeface="Arial" charset="0"/>
                <a:ea typeface="+mn-ea"/>
                <a:cs typeface="Arial" charset="0"/>
              </a:rPr>
              <a:t>Contacts and Staff </a:t>
            </a:r>
            <a:r>
              <a:rPr lang="en-GB" sz="2800" b="1" dirty="0" smtClean="0">
                <a:solidFill>
                  <a:prstClr val="black"/>
                </a:solidFill>
                <a:latin typeface="Arial" charset="0"/>
                <a:ea typeface="+mn-ea"/>
                <a:cs typeface="Arial" charset="0"/>
              </a:rPr>
              <a:t>Exchange UGANDA </a:t>
            </a:r>
            <a:r>
              <a:rPr lang="fi-FI" sz="2800" b="1" dirty="0">
                <a:solidFill>
                  <a:prstClr val="black"/>
                </a:solidFill>
                <a:latin typeface="Calibri"/>
                <a:ea typeface="+mn-ea"/>
                <a:cs typeface="+mn-cs"/>
              </a:rPr>
              <a:t/>
            </a:r>
            <a:br>
              <a:rPr lang="fi-FI" sz="2800" b="1" dirty="0">
                <a:solidFill>
                  <a:prstClr val="black"/>
                </a:solidFill>
                <a:latin typeface="Calibri"/>
                <a:ea typeface="+mn-ea"/>
                <a:cs typeface="+mn-cs"/>
              </a:rPr>
            </a:br>
            <a:endParaRPr lang="fi-FI" sz="3200" dirty="0">
              <a:solidFill>
                <a:prstClr val="black"/>
              </a:solidFill>
              <a:latin typeface="Calibri"/>
              <a:ea typeface="+mn-ea"/>
              <a:cs typeface="+mn-cs"/>
            </a:endParaRPr>
          </a:p>
        </p:txBody>
      </p:sp>
      <p:sp>
        <p:nvSpPr>
          <p:cNvPr id="7" name="Alaotsikko 6"/>
          <p:cNvSpPr>
            <a:spLocks noGrp="1"/>
          </p:cNvSpPr>
          <p:nvPr>
            <p:ph type="subTitle" idx="1"/>
          </p:nvPr>
        </p:nvSpPr>
        <p:spPr>
          <a:xfrm>
            <a:off x="899592" y="1700808"/>
            <a:ext cx="6800800" cy="3865984"/>
          </a:xfrm>
        </p:spPr>
        <p:txBody>
          <a:bodyPr>
            <a:normAutofit/>
          </a:bodyPr>
          <a:lstStyle/>
          <a:p>
            <a:pPr lvl="0" algn="l">
              <a:lnSpc>
                <a:spcPct val="90000"/>
              </a:lnSpc>
              <a:spcBef>
                <a:spcPts val="0"/>
              </a:spcBef>
            </a:pPr>
            <a:r>
              <a:rPr lang="en-GB" sz="2400" b="1" dirty="0">
                <a:solidFill>
                  <a:prstClr val="black"/>
                </a:solidFill>
                <a:latin typeface="Calibri"/>
                <a:ea typeface="+mn-ea"/>
                <a:cs typeface="Arial" charset="0"/>
              </a:rPr>
              <a:t>First Exchange Period  from Finland to Uganda in 1996 </a:t>
            </a:r>
          </a:p>
          <a:p>
            <a:pPr lvl="0" algn="l">
              <a:lnSpc>
                <a:spcPct val="90000"/>
              </a:lnSpc>
              <a:spcBef>
                <a:spcPts val="0"/>
              </a:spcBef>
            </a:pPr>
            <a:r>
              <a:rPr lang="en-GB" sz="2400" b="1" dirty="0">
                <a:solidFill>
                  <a:prstClr val="black"/>
                </a:solidFill>
                <a:latin typeface="Calibri"/>
                <a:ea typeface="+mn-ea"/>
                <a:cs typeface="Arial" charset="0"/>
              </a:rPr>
              <a:t>First visits from Uganda to Finland in1995</a:t>
            </a:r>
            <a:r>
              <a:rPr lang="en-GB" sz="2400" dirty="0">
                <a:solidFill>
                  <a:prstClr val="black"/>
                </a:solidFill>
                <a:latin typeface="Calibri"/>
                <a:ea typeface="+mn-ea"/>
                <a:cs typeface="Arial" charset="0"/>
              </a:rPr>
              <a:t> two experts visited </a:t>
            </a:r>
            <a:r>
              <a:rPr lang="en-GB" sz="2400" dirty="0" err="1">
                <a:solidFill>
                  <a:prstClr val="black"/>
                </a:solidFill>
                <a:latin typeface="Calibri"/>
                <a:ea typeface="+mn-ea"/>
                <a:cs typeface="Arial" charset="0"/>
              </a:rPr>
              <a:t>Kokkola</a:t>
            </a:r>
            <a:r>
              <a:rPr lang="en-GB" sz="2400" dirty="0">
                <a:solidFill>
                  <a:prstClr val="black"/>
                </a:solidFill>
                <a:latin typeface="Calibri"/>
                <a:ea typeface="+mn-ea"/>
                <a:cs typeface="Arial" charset="0"/>
              </a:rPr>
              <a:t> </a:t>
            </a:r>
          </a:p>
          <a:p>
            <a:pPr lvl="0" algn="l">
              <a:lnSpc>
                <a:spcPct val="90000"/>
              </a:lnSpc>
              <a:spcBef>
                <a:spcPts val="0"/>
              </a:spcBef>
            </a:pPr>
            <a:endParaRPr lang="en-GB" sz="2400" dirty="0">
              <a:solidFill>
                <a:prstClr val="black"/>
              </a:solidFill>
              <a:latin typeface="Calibri"/>
              <a:ea typeface="+mn-ea"/>
              <a:cs typeface="Arial" charset="0"/>
            </a:endParaRPr>
          </a:p>
          <a:p>
            <a:pPr lvl="0" algn="l">
              <a:lnSpc>
                <a:spcPct val="90000"/>
              </a:lnSpc>
              <a:spcBef>
                <a:spcPts val="0"/>
              </a:spcBef>
            </a:pPr>
            <a:r>
              <a:rPr lang="en-GB" sz="2400" b="1" dirty="0">
                <a:solidFill>
                  <a:prstClr val="black"/>
                </a:solidFill>
                <a:latin typeface="Calibri"/>
                <a:ea typeface="+mn-ea"/>
                <a:cs typeface="Arial" charset="0"/>
              </a:rPr>
              <a:t>1997</a:t>
            </a:r>
            <a:r>
              <a:rPr lang="en-GB" sz="2400" dirty="0">
                <a:solidFill>
                  <a:prstClr val="black"/>
                </a:solidFill>
                <a:latin typeface="Calibri"/>
                <a:ea typeface="+mn-ea"/>
                <a:cs typeface="Arial" charset="0"/>
              </a:rPr>
              <a:t> </a:t>
            </a:r>
            <a:r>
              <a:rPr lang="en-GB" sz="2400" i="1" dirty="0">
                <a:solidFill>
                  <a:prstClr val="black"/>
                </a:solidFill>
                <a:latin typeface="Calibri"/>
                <a:ea typeface="+mn-ea"/>
                <a:cs typeface="Arial" charset="0"/>
              </a:rPr>
              <a:t>Assistant Commissioner </a:t>
            </a:r>
            <a:r>
              <a:rPr lang="en-GB" sz="2400" i="1" dirty="0" err="1">
                <a:solidFill>
                  <a:prstClr val="black"/>
                </a:solidFill>
                <a:latin typeface="Calibri"/>
                <a:ea typeface="+mn-ea"/>
                <a:cs typeface="Arial" charset="0"/>
              </a:rPr>
              <a:t>J.K.Gaifuba</a:t>
            </a:r>
            <a:r>
              <a:rPr lang="en-GB" sz="2400" i="1" dirty="0">
                <a:solidFill>
                  <a:prstClr val="black"/>
                </a:solidFill>
                <a:latin typeface="Calibri"/>
                <a:ea typeface="+mn-ea"/>
                <a:cs typeface="Arial" charset="0"/>
              </a:rPr>
              <a:t> Ministry of Health and Principal C.H. Alura Public Health Nurses’ College </a:t>
            </a:r>
            <a:r>
              <a:rPr lang="en-GB" sz="2400" dirty="0">
                <a:solidFill>
                  <a:prstClr val="black"/>
                </a:solidFill>
                <a:latin typeface="Calibri"/>
                <a:ea typeface="+mn-ea"/>
                <a:cs typeface="Arial" charset="0"/>
              </a:rPr>
              <a:t>visited the Uganda Network partners. The preliminary official cooperation agreement was signed during the visit</a:t>
            </a:r>
            <a:r>
              <a:rPr lang="en-GB" sz="2400" dirty="0">
                <a:solidFill>
                  <a:prstClr val="black"/>
                </a:solidFill>
                <a:latin typeface="Arial" charset="0"/>
                <a:ea typeface="+mn-ea"/>
                <a:cs typeface="Arial" charset="0"/>
              </a:rPr>
              <a:t>.</a:t>
            </a:r>
          </a:p>
        </p:txBody>
      </p:sp>
      <p:pic>
        <p:nvPicPr>
          <p:cNvPr id="5" name="Picture 2" descr="Terve Afrikka perus 2 copy"/>
          <p:cNvPicPr>
            <a:picLocks noChangeAspect="1" noChangeArrowheads="1"/>
          </p:cNvPicPr>
          <p:nvPr/>
        </p:nvPicPr>
        <p:blipFill>
          <a:blip r:embed="rId2" cstate="print"/>
          <a:srcRect/>
          <a:stretch>
            <a:fillRect/>
          </a:stretch>
        </p:blipFill>
        <p:spPr bwMode="auto">
          <a:xfrm>
            <a:off x="116880" y="260648"/>
            <a:ext cx="800100" cy="800100"/>
          </a:xfrm>
          <a:prstGeom prst="rect">
            <a:avLst/>
          </a:prstGeom>
          <a:noFill/>
          <a:ln w="9525">
            <a:noFill/>
            <a:miter lim="800000"/>
            <a:headEnd/>
            <a:tailEnd/>
          </a:ln>
        </p:spPr>
      </p:pic>
    </p:spTree>
    <p:extLst>
      <p:ext uri="{BB962C8B-B14F-4D97-AF65-F5344CB8AC3E}">
        <p14:creationId xmlns:p14="http://schemas.microsoft.com/office/powerpoint/2010/main" val="2031110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Centria AMK">
  <a:themeElements>
    <a:clrScheme name="Mukautettu 1">
      <a:dk1>
        <a:srgbClr val="FF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TotalTime>
  <Words>792</Words>
  <Application>Microsoft Office PowerPoint</Application>
  <PresentationFormat>Näytössä katseltava diaesitys (4:3)</PresentationFormat>
  <Paragraphs>174</Paragraphs>
  <Slides>30</Slides>
  <Notes>0</Notes>
  <HiddenSlides>0</HiddenSlides>
  <MMClips>0</MMClips>
  <ScaleCrop>false</ScaleCrop>
  <HeadingPairs>
    <vt:vector size="4" baseType="variant">
      <vt:variant>
        <vt:lpstr>Teema</vt:lpstr>
      </vt:variant>
      <vt:variant>
        <vt:i4>13</vt:i4>
      </vt:variant>
      <vt:variant>
        <vt:lpstr>Dian otsikot</vt:lpstr>
      </vt:variant>
      <vt:variant>
        <vt:i4>30</vt:i4>
      </vt:variant>
    </vt:vector>
  </HeadingPairs>
  <TitlesOfParts>
    <vt:vector size="43" baseType="lpstr">
      <vt:lpstr>Centria AMK</vt:lpstr>
      <vt:lpstr>Office-teema</vt:lpstr>
      <vt:lpstr>1_Office-teema</vt:lpstr>
      <vt:lpstr>2_Office-teema</vt:lpstr>
      <vt:lpstr>3_Office-teema</vt:lpstr>
      <vt:lpstr>4_Office-teema</vt:lpstr>
      <vt:lpstr>5_Office-teema</vt:lpstr>
      <vt:lpstr>6_Office-teema</vt:lpstr>
      <vt:lpstr>7_Office-teema</vt:lpstr>
      <vt:lpstr>8_Office-teema</vt:lpstr>
      <vt:lpstr>9_Office-teema</vt:lpstr>
      <vt:lpstr>10_Office-teema</vt:lpstr>
      <vt:lpstr>11_Office-teema</vt:lpstr>
      <vt:lpstr>TERVE AFRIKKA KEHITYSYHTEISTYÖ RY TAKRY HEALTH AFRICA DEVELOPMENT CO-OPERATION ORGANISATION  HADCO    January 2013 Merja Seppälä</vt:lpstr>
      <vt:lpstr>TERVE AFRIKKA KEHITYSYHTEISTYÖ RY TAKRY HEALTH AFRICA DEVELOPMENT CO-OPERATION ORGANISATION  HADCO   </vt:lpstr>
      <vt:lpstr>The objectives of the joint activities </vt:lpstr>
      <vt:lpstr>The objectives of the joint activities</vt:lpstr>
      <vt:lpstr>Projects </vt:lpstr>
      <vt:lpstr>Projects </vt:lpstr>
      <vt:lpstr>Projects </vt:lpstr>
      <vt:lpstr>Background to the Project Development </vt:lpstr>
      <vt:lpstr>  Negotiation Contacts and Staff Exchange UGANDA  </vt:lpstr>
      <vt:lpstr> Negotiation Contacts and Staff Exchange UGANDA </vt:lpstr>
      <vt:lpstr> Negotiation Contacts and Staff Exchange KENYA </vt:lpstr>
      <vt:lpstr> Negotiation Contacts and Staff Exchange KENYA </vt:lpstr>
      <vt:lpstr> </vt:lpstr>
      <vt:lpstr> Members of HADCO in the Year 2013 </vt:lpstr>
      <vt:lpstr> The Board of HADCO  2012 – 2014  </vt:lpstr>
      <vt:lpstr> The Millennium Development Goals </vt:lpstr>
      <vt:lpstr> The Millennium Development Goals </vt:lpstr>
      <vt:lpstr> The Millennium Development Goals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Centria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sdf</dc:title>
  <dc:creator>Arja Haikola</dc:creator>
  <cp:lastModifiedBy>Kitinoja, Helli</cp:lastModifiedBy>
  <cp:revision>39</cp:revision>
  <dcterms:created xsi:type="dcterms:W3CDTF">2012-07-31T05:36:00Z</dcterms:created>
  <dcterms:modified xsi:type="dcterms:W3CDTF">2014-01-29T19:49:29Z</dcterms:modified>
</cp:coreProperties>
</file>